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3.jpg" ContentType="image/jpg"/>
  <Override PartName="/ppt/media/image15.jpg" ContentType="image/jpg"/>
  <Override PartName="/ppt/media/image16.jpg" ContentType="image/jp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280" r:id="rId4"/>
    <p:sldId id="281" r:id="rId5"/>
    <p:sldId id="282" r:id="rId6"/>
    <p:sldId id="283" r:id="rId7"/>
    <p:sldId id="284" r:id="rId8"/>
    <p:sldId id="285" r:id="rId9"/>
    <p:sldId id="286" r:id="rId10"/>
    <p:sldId id="287" r:id="rId11"/>
    <p:sldId id="274" r:id="rId12"/>
    <p:sldId id="273" r:id="rId13"/>
    <p:sldId id="275" r:id="rId14"/>
    <p:sldId id="276" r:id="rId15"/>
    <p:sldId id="277" r:id="rId16"/>
    <p:sldId id="278" r:id="rId17"/>
    <p:sldId id="279" r:id="rId18"/>
    <p:sldId id="271" r:id="rId19"/>
    <p:sldId id="270" r:id="rId20"/>
    <p:sldId id="272" r:id="rId21"/>
    <p:sldId id="267" r:id="rId22"/>
    <p:sldId id="268" r:id="rId23"/>
    <p:sldId id="260" r:id="rId24"/>
    <p:sldId id="258" r:id="rId25"/>
    <p:sldId id="261" r:id="rId26"/>
    <p:sldId id="259" r:id="rId27"/>
    <p:sldId id="265" r:id="rId28"/>
    <p:sldId id="266" r:id="rId29"/>
    <p:sldId id="262" r:id="rId30"/>
    <p:sldId id="264" r:id="rId31"/>
    <p:sldId id="263" r:id="rId32"/>
    <p:sldId id="269"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z0W33QhlageCTpwIWzr1lOeUR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2160"/>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0CBCEB84-D3E2-4491-9023-57EF59FA4529}" type="slidenum">
              <a:rPr lang="en-IN" smtClean="0"/>
              <a:pPr/>
              <a:t>1</a:t>
            </a:fld>
            <a:endParaRPr lang="en-IN"/>
          </a:p>
        </p:txBody>
      </p:sp>
    </p:spTree>
    <p:extLst>
      <p:ext uri="{BB962C8B-B14F-4D97-AF65-F5344CB8AC3E}">
        <p14:creationId xmlns:p14="http://schemas.microsoft.com/office/powerpoint/2010/main" val="346129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FE7E7-F1C1-4D9F-BF90-50C381828E66}" type="datetime1">
              <a:rPr lang="en-US" smtClean="0"/>
              <a:pPr/>
              <a:t>18-Jul-24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680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F9141-69A1-48D3-A3E9-B277A38D37D9}" type="datetime1">
              <a:rPr lang="en-US" smtClean="0"/>
              <a:pPr/>
              <a:t>18-Jul-24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3610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9"/>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9"/>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9"/>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1792288" y="459581"/>
            <a:ext cx="5486400" cy="3086100"/>
          </a:xfrm>
          <a:prstGeom prst="rect">
            <a:avLst/>
          </a:prstGeom>
          <a:noFill/>
          <a:ln>
            <a:noFill/>
          </a:ln>
        </p:spPr>
      </p:sp>
      <p:sp>
        <p:nvSpPr>
          <p:cNvPr id="68" name="Google Shape;68;p1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80316A-00A1-4600-9415-CB142FC27D19}" type="datetime1">
              <a:rPr lang="en-US" smtClean="0"/>
              <a:pPr/>
              <a:t>18-Jul-24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3432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5.xml"/><Relationship Id="rId1" Type="http://schemas.openxmlformats.org/officeDocument/2006/relationships/video" Target="https://www.youtube.com/embed/t-RyMOmCsBk?feature=oembed"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03598"/>
            <a:ext cx="9144000" cy="645319"/>
          </a:xfrm>
        </p:spPr>
        <p:txBody>
          <a:bodyPr>
            <a:normAutofit fontScale="90000"/>
          </a:bodyPr>
          <a:lstStyle/>
          <a:p>
            <a:r>
              <a:rPr lang="en-IN" sz="4000" b="1" dirty="0"/>
              <a:t>“</a:t>
            </a:r>
            <a:r>
              <a:rPr lang="en-IN" sz="3100" b="1" dirty="0"/>
              <a:t>DIGITAL IMAGE REPRESENTATION,TYPES OF IMAGES</a:t>
            </a:r>
            <a:r>
              <a:rPr lang="en-IN" sz="4000" b="1" dirty="0"/>
              <a:t>” </a:t>
            </a:r>
          </a:p>
        </p:txBody>
      </p:sp>
      <p:sp>
        <p:nvSpPr>
          <p:cNvPr id="5" name="Title 1"/>
          <p:cNvSpPr txBox="1">
            <a:spLocks/>
          </p:cNvSpPr>
          <p:nvPr/>
        </p:nvSpPr>
        <p:spPr>
          <a:xfrm>
            <a:off x="1066800" y="72579"/>
            <a:ext cx="7620000" cy="685799"/>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b="1" dirty="0">
                <a:latin typeface="+mj-lt"/>
                <a:ea typeface="+mj-ea"/>
                <a:cs typeface="+mj-cs"/>
              </a:rPr>
              <a:t>Department of Computer Science and Engineering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err="1">
                <a:ln>
                  <a:noFill/>
                </a:ln>
                <a:solidFill>
                  <a:schemeClr val="tx1"/>
                </a:solidFill>
                <a:effectLst/>
                <a:uLnTx/>
                <a:uFillTx/>
                <a:latin typeface="+mj-lt"/>
                <a:ea typeface="+mj-ea"/>
                <a:cs typeface="+mj-cs"/>
              </a:rPr>
              <a:t>Acharya</a:t>
            </a:r>
            <a:r>
              <a:rPr kumimoji="0" lang="en-IN" sz="3200" b="1" i="0" u="none" strike="noStrike" kern="1200" cap="none" spc="0" normalizeH="0" noProof="0" dirty="0">
                <a:ln>
                  <a:noFill/>
                </a:ln>
                <a:solidFill>
                  <a:schemeClr val="tx1"/>
                </a:solidFill>
                <a:effectLst/>
                <a:uLnTx/>
                <a:uFillTx/>
                <a:latin typeface="+mj-lt"/>
                <a:ea typeface="+mj-ea"/>
                <a:cs typeface="+mj-cs"/>
              </a:rPr>
              <a:t> Institute of Technology</a:t>
            </a:r>
            <a:endParaRPr kumimoji="0" lang="en-IN" sz="4000" b="1" i="0" u="none" strike="noStrike" kern="1200" cap="none" spc="0" normalizeH="0" noProof="0" dirty="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IN" sz="2000" baseline="0" dirty="0" err="1">
                <a:latin typeface="+mj-lt"/>
                <a:ea typeface="+mj-ea"/>
                <a:cs typeface="+mj-cs"/>
              </a:rPr>
              <a:t>Soladevanahalli</a:t>
            </a:r>
            <a:r>
              <a:rPr lang="en-IN" sz="2000" baseline="0" dirty="0">
                <a:latin typeface="+mj-lt"/>
                <a:ea typeface="+mj-ea"/>
                <a:cs typeface="+mj-cs"/>
              </a:rPr>
              <a:t>,</a:t>
            </a:r>
            <a:r>
              <a:rPr lang="en-IN" sz="2000" dirty="0">
                <a:latin typeface="+mj-lt"/>
                <a:ea typeface="+mj-ea"/>
                <a:cs typeface="+mj-cs"/>
              </a:rPr>
              <a:t> </a:t>
            </a:r>
            <a:r>
              <a:rPr lang="en-IN" sz="2000" dirty="0" err="1">
                <a:latin typeface="+mj-lt"/>
                <a:ea typeface="+mj-ea"/>
                <a:cs typeface="+mj-cs"/>
              </a:rPr>
              <a:t>Bengaluru</a:t>
            </a:r>
            <a:r>
              <a:rPr lang="en-IN" sz="2000" dirty="0">
                <a:latin typeface="+mj-lt"/>
                <a:ea typeface="+mj-ea"/>
                <a:cs typeface="+mj-cs"/>
              </a:rPr>
              <a:t> 560 107</a:t>
            </a:r>
            <a:endParaRPr kumimoji="0" lang="en-IN" sz="2800"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descr="Acharya logo.png"/>
          <p:cNvPicPr>
            <a:picLocks noChangeAspect="1"/>
          </p:cNvPicPr>
          <p:nvPr/>
        </p:nvPicPr>
        <p:blipFill>
          <a:blip r:embed="rId3" cstate="print"/>
          <a:stretch>
            <a:fillRect/>
          </a:stretch>
        </p:blipFill>
        <p:spPr>
          <a:xfrm>
            <a:off x="8305800" y="44389"/>
            <a:ext cx="762000" cy="734786"/>
          </a:xfrm>
          <a:prstGeom prst="rect">
            <a:avLst/>
          </a:prstGeom>
        </p:spPr>
      </p:pic>
      <p:sp>
        <p:nvSpPr>
          <p:cNvPr id="9" name="TextBox 8"/>
          <p:cNvSpPr txBox="1"/>
          <p:nvPr/>
        </p:nvSpPr>
        <p:spPr>
          <a:xfrm>
            <a:off x="179512" y="807365"/>
            <a:ext cx="9144000" cy="369332"/>
          </a:xfrm>
          <a:prstGeom prst="rect">
            <a:avLst/>
          </a:prstGeom>
          <a:noFill/>
        </p:spPr>
        <p:txBody>
          <a:bodyPr wrap="square" rtlCol="0">
            <a:spAutoFit/>
          </a:bodyPr>
          <a:lstStyle/>
          <a:p>
            <a:pPr algn="ctr"/>
            <a:r>
              <a:rPr lang="en-IN" i="1" dirty="0"/>
              <a:t>A Presentation on</a:t>
            </a:r>
          </a:p>
        </p:txBody>
      </p:sp>
      <p:sp>
        <p:nvSpPr>
          <p:cNvPr id="10" name="TextBox 9"/>
          <p:cNvSpPr txBox="1"/>
          <p:nvPr/>
        </p:nvSpPr>
        <p:spPr>
          <a:xfrm>
            <a:off x="0" y="1977684"/>
            <a:ext cx="9144000" cy="369332"/>
          </a:xfrm>
          <a:prstGeom prst="rect">
            <a:avLst/>
          </a:prstGeom>
          <a:noFill/>
        </p:spPr>
        <p:txBody>
          <a:bodyPr wrap="square" rtlCol="0">
            <a:spAutoFit/>
          </a:bodyPr>
          <a:lstStyle/>
          <a:p>
            <a:pPr algn="ctr"/>
            <a:r>
              <a:rPr lang="en-IN" i="1" dirty="0"/>
              <a:t> by</a:t>
            </a:r>
          </a:p>
        </p:txBody>
      </p:sp>
      <p:sp>
        <p:nvSpPr>
          <p:cNvPr id="13" name="Slide Number Placeholder 12"/>
          <p:cNvSpPr>
            <a:spLocks noGrp="1"/>
          </p:cNvSpPr>
          <p:nvPr>
            <p:ph type="sldNum" sz="quarter" idx="12"/>
          </p:nvPr>
        </p:nvSpPr>
        <p:spPr>
          <a:xfrm>
            <a:off x="7010400" y="4869657"/>
            <a:ext cx="2133600" cy="273844"/>
          </a:xfrm>
        </p:spPr>
        <p:txBody>
          <a:bodyPr/>
          <a:lstStyle/>
          <a:p>
            <a:fld id="{B6F15528-21DE-4FAA-801E-634DDDAF4B2B}" type="slidenum">
              <a:rPr lang="en-US" smtClean="0"/>
              <a:pPr/>
              <a:t>1</a:t>
            </a:fld>
            <a:endParaRPr lang="en-US" dirty="0"/>
          </a:p>
        </p:txBody>
      </p:sp>
      <p:cxnSp>
        <p:nvCxnSpPr>
          <p:cNvPr id="16" name="Straight Connector 15"/>
          <p:cNvCxnSpPr/>
          <p:nvPr/>
        </p:nvCxnSpPr>
        <p:spPr>
          <a:xfrm>
            <a:off x="0" y="843558"/>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79912" y="4675055"/>
            <a:ext cx="2520280" cy="400110"/>
          </a:xfrm>
          <a:prstGeom prst="rect">
            <a:avLst/>
          </a:prstGeom>
          <a:noFill/>
        </p:spPr>
        <p:txBody>
          <a:bodyPr wrap="square" rtlCol="0">
            <a:spAutoFit/>
          </a:bodyPr>
          <a:lstStyle/>
          <a:p>
            <a:pPr algn="ctr"/>
            <a:r>
              <a:rPr lang="en-IN" sz="2000" b="1" dirty="0">
                <a:solidFill>
                  <a:schemeClr val="tx1">
                    <a:tint val="75000"/>
                  </a:schemeClr>
                </a:solidFill>
              </a:rPr>
              <a:t>2023-2024</a:t>
            </a:r>
          </a:p>
        </p:txBody>
      </p:sp>
      <p:sp>
        <p:nvSpPr>
          <p:cNvPr id="15" name="TextBox 14"/>
          <p:cNvSpPr txBox="1"/>
          <p:nvPr/>
        </p:nvSpPr>
        <p:spPr>
          <a:xfrm>
            <a:off x="35496" y="2274426"/>
            <a:ext cx="9108504" cy="1477328"/>
          </a:xfrm>
          <a:prstGeom prst="rect">
            <a:avLst/>
          </a:prstGeom>
          <a:noFill/>
        </p:spPr>
        <p:txBody>
          <a:bodyPr wrap="square" rtlCol="0">
            <a:spAutoFit/>
          </a:bodyPr>
          <a:lstStyle/>
          <a:p>
            <a:pPr algn="ctr"/>
            <a:r>
              <a:rPr lang="en-US" dirty="0"/>
              <a:t>ADITYA JYOTI SAHU-1AY21CS017</a:t>
            </a:r>
          </a:p>
          <a:p>
            <a:pPr algn="ctr"/>
            <a:r>
              <a:rPr lang="en-US" dirty="0"/>
              <a:t>ADITYA ARUN KUMAR-1AY21CS016</a:t>
            </a:r>
          </a:p>
          <a:p>
            <a:pPr algn="ctr"/>
            <a:r>
              <a:rPr lang="en-US" dirty="0"/>
              <a:t>ADITYA KSHATRIYA-1AY21CS018</a:t>
            </a:r>
          </a:p>
          <a:p>
            <a:pPr algn="ctr"/>
            <a:r>
              <a:rPr lang="en-US" dirty="0"/>
              <a:t>ANISH KUMAR-1AY21CS028</a:t>
            </a:r>
          </a:p>
          <a:p>
            <a:pPr algn="ctr"/>
            <a:endParaRPr lang="en-US" dirty="0"/>
          </a:p>
        </p:txBody>
      </p:sp>
      <p:sp>
        <p:nvSpPr>
          <p:cNvPr id="3" name="TextBox 2"/>
          <p:cNvSpPr txBox="1"/>
          <p:nvPr/>
        </p:nvSpPr>
        <p:spPr>
          <a:xfrm>
            <a:off x="6084168" y="3664374"/>
            <a:ext cx="3322712" cy="923330"/>
          </a:xfrm>
          <a:prstGeom prst="rect">
            <a:avLst/>
          </a:prstGeom>
          <a:noFill/>
        </p:spPr>
        <p:txBody>
          <a:bodyPr wrap="square" rtlCol="0">
            <a:spAutoFit/>
          </a:bodyPr>
          <a:lstStyle/>
          <a:p>
            <a:r>
              <a:rPr lang="en-US" dirty="0">
                <a:latin typeface="+mj-lt"/>
                <a:cs typeface="Times New Roman" panose="02020603050405020304" pitchFamily="18" charset="0"/>
              </a:rPr>
              <a:t>UNDER THE GUIDANCE OF</a:t>
            </a:r>
          </a:p>
          <a:p>
            <a:r>
              <a:rPr lang="en-US" dirty="0">
                <a:latin typeface="+mj-lt"/>
                <a:cs typeface="Times New Roman" panose="02020603050405020304" pitchFamily="18" charset="0"/>
              </a:rPr>
              <a:t>VARALAKSHMI B D</a:t>
            </a:r>
          </a:p>
          <a:p>
            <a:r>
              <a:rPr lang="en-US" dirty="0">
                <a:latin typeface="+mj-lt"/>
                <a:cs typeface="Times New Roman" panose="02020603050405020304" pitchFamily="18" charset="0"/>
              </a:rPr>
              <a:t>ASSISTANT PROFESSOR</a:t>
            </a:r>
          </a:p>
        </p:txBody>
      </p:sp>
      <p:pic>
        <p:nvPicPr>
          <p:cNvPr id="4" name="Picture 3">
            <a:extLst>
              <a:ext uri="{FF2B5EF4-FFF2-40B4-BE49-F238E27FC236}">
                <a16:creationId xmlns:a16="http://schemas.microsoft.com/office/drawing/2014/main" id="{A3F93B79-4177-8EA6-CD33-92016A41BBF2}"/>
              </a:ext>
            </a:extLst>
          </p:cNvPr>
          <p:cNvPicPr>
            <a:picLocks noChangeAspect="1"/>
          </p:cNvPicPr>
          <p:nvPr/>
        </p:nvPicPr>
        <p:blipFill>
          <a:blip r:embed="rId4"/>
          <a:stretch>
            <a:fillRect/>
          </a:stretch>
        </p:blipFill>
        <p:spPr>
          <a:xfrm>
            <a:off x="8305800" y="0"/>
            <a:ext cx="838200" cy="8102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17EE-8632-7631-64A8-85DC48F05CE3}"/>
              </a:ext>
            </a:extLst>
          </p:cNvPr>
          <p:cNvSpPr>
            <a:spLocks noGrp="1"/>
          </p:cNvSpPr>
          <p:nvPr>
            <p:ph type="title"/>
          </p:nvPr>
        </p:nvSpPr>
        <p:spPr/>
        <p:txBody>
          <a:bodyPr>
            <a:normAutofit/>
          </a:bodyPr>
          <a:lstStyle/>
          <a:p>
            <a:r>
              <a:rPr lang="en-IN" sz="2800" dirty="0"/>
              <a:t>VIDEO FORMATS</a:t>
            </a:r>
          </a:p>
        </p:txBody>
      </p:sp>
      <p:sp>
        <p:nvSpPr>
          <p:cNvPr id="4" name="Date Placeholder 3">
            <a:extLst>
              <a:ext uri="{FF2B5EF4-FFF2-40B4-BE49-F238E27FC236}">
                <a16:creationId xmlns:a16="http://schemas.microsoft.com/office/drawing/2014/main" id="{929E4C35-F90A-1F7C-0381-F1415D9C2F0E}"/>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C2B91E38-6E94-45E1-0DCF-3F8EF20B5A62}"/>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Rectangle 1">
            <a:extLst>
              <a:ext uri="{FF2B5EF4-FFF2-40B4-BE49-F238E27FC236}">
                <a16:creationId xmlns:a16="http://schemas.microsoft.com/office/drawing/2014/main" id="{08BBEDDA-21D2-1F88-CAAE-49C496344EA9}"/>
              </a:ext>
            </a:extLst>
          </p:cNvPr>
          <p:cNvSpPr>
            <a:spLocks noGrp="1" noChangeArrowheads="1"/>
          </p:cNvSpPr>
          <p:nvPr>
            <p:ph idx="1"/>
          </p:nvPr>
        </p:nvSpPr>
        <p:spPr bwMode="auto">
          <a:xfrm>
            <a:off x="323528" y="1466227"/>
            <a:ext cx="475252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Video Formats: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Definition: Store sequences of images (frames) with or without audio.</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Examples:</a:t>
            </a: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MP4 (MPEG-4 Part 14): Common video format that supports high quality and compression.</a:t>
            </a: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AVI (Audio Video Interleave): An older format that supports various codecs.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382CF7A-2C26-EFFD-3BFA-12CD08679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550" y="1707654"/>
            <a:ext cx="3227065" cy="2840252"/>
          </a:xfrm>
          <a:prstGeom prst="rect">
            <a:avLst/>
          </a:prstGeom>
        </p:spPr>
      </p:pic>
      <p:pic>
        <p:nvPicPr>
          <p:cNvPr id="10" name="Picture 9" descr="Acharya logo.png">
            <a:extLst>
              <a:ext uri="{FF2B5EF4-FFF2-40B4-BE49-F238E27FC236}">
                <a16:creationId xmlns:a16="http://schemas.microsoft.com/office/drawing/2014/main" id="{F2FDE354-E589-1294-47F0-F62661F6526E}"/>
              </a:ext>
            </a:extLst>
          </p:cNvPr>
          <p:cNvPicPr>
            <a:picLocks noChangeAspect="1"/>
          </p:cNvPicPr>
          <p:nvPr/>
        </p:nvPicPr>
        <p:blipFill>
          <a:blip r:embed="rId3" cstate="print"/>
          <a:stretch>
            <a:fillRect/>
          </a:stretch>
        </p:blipFill>
        <p:spPr>
          <a:xfrm>
            <a:off x="8305800" y="205979"/>
            <a:ext cx="762000" cy="734786"/>
          </a:xfrm>
          <a:prstGeom prst="rect">
            <a:avLst/>
          </a:prstGeom>
        </p:spPr>
      </p:pic>
    </p:spTree>
    <p:extLst>
      <p:ext uri="{BB962C8B-B14F-4D97-AF65-F5344CB8AC3E}">
        <p14:creationId xmlns:p14="http://schemas.microsoft.com/office/powerpoint/2010/main" val="396066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EFA4-FAA2-97FE-53B9-CAE4E77529EE}"/>
              </a:ext>
            </a:extLst>
          </p:cNvPr>
          <p:cNvSpPr>
            <a:spLocks noGrp="1"/>
          </p:cNvSpPr>
          <p:nvPr>
            <p:ph type="title"/>
          </p:nvPr>
        </p:nvSpPr>
        <p:spPr>
          <a:xfrm>
            <a:off x="722313" y="401444"/>
            <a:ext cx="7772400" cy="3925288"/>
          </a:xfrm>
        </p:spPr>
        <p:txBody>
          <a:bodyPr>
            <a:noAutofit/>
          </a:bodyPr>
          <a:lstStyle/>
          <a:p>
            <a:pPr marL="12700" marR="5080" indent="821055">
              <a:spcBef>
                <a:spcPts val="459"/>
              </a:spcBef>
            </a:pPr>
            <a:br>
              <a:rPr lang="en-US" sz="3200" spc="-155" dirty="0"/>
            </a:br>
            <a:r>
              <a:rPr lang="en-US" sz="3200" spc="-155" dirty="0"/>
              <a:t>Exploring</a:t>
            </a:r>
            <a:r>
              <a:rPr lang="en-US" sz="3200" spc="-265" dirty="0"/>
              <a:t> </a:t>
            </a:r>
            <a:r>
              <a:rPr lang="en-US" sz="3200" spc="-130" dirty="0"/>
              <a:t>the</a:t>
            </a:r>
            <a:r>
              <a:rPr lang="en-US" sz="3200" spc="-265" dirty="0"/>
              <a:t> </a:t>
            </a:r>
            <a:r>
              <a:rPr lang="en-US" sz="3200" spc="-175" dirty="0"/>
              <a:t>Fundamentals</a:t>
            </a:r>
            <a:r>
              <a:rPr lang="en-US" sz="3200" spc="-260" dirty="0"/>
              <a:t> </a:t>
            </a:r>
            <a:r>
              <a:rPr lang="en-US" sz="3200" spc="-25" dirty="0"/>
              <a:t>of </a:t>
            </a:r>
            <a:r>
              <a:rPr lang="en-US" sz="3200" spc="-10" dirty="0"/>
              <a:t>Digital </a:t>
            </a:r>
            <a:r>
              <a:rPr lang="en-US" sz="3200" spc="-245" dirty="0"/>
              <a:t>Imagery:</a:t>
            </a:r>
            <a:r>
              <a:rPr lang="en-US" sz="3200" spc="-254" dirty="0"/>
              <a:t> </a:t>
            </a:r>
            <a:r>
              <a:rPr lang="en-US" sz="3200" spc="-160" dirty="0"/>
              <a:t>Pixels,</a:t>
            </a:r>
            <a:r>
              <a:rPr lang="en-US" sz="3200" spc="-300" dirty="0"/>
              <a:t> </a:t>
            </a:r>
            <a:r>
              <a:rPr lang="en-US" sz="3200" spc="-125" dirty="0"/>
              <a:t>Resolution,</a:t>
            </a:r>
            <a:br>
              <a:rPr lang="en-US" sz="3200" dirty="0"/>
            </a:br>
            <a:r>
              <a:rPr lang="en-US" sz="3200" dirty="0"/>
              <a:t>Color</a:t>
            </a:r>
            <a:r>
              <a:rPr lang="en-US" sz="3200" spc="-425" dirty="0"/>
              <a:t> </a:t>
            </a:r>
            <a:r>
              <a:rPr lang="en-US" sz="3200" spc="-200" dirty="0"/>
              <a:t>Models,</a:t>
            </a:r>
            <a:r>
              <a:rPr lang="en-US" sz="3200" spc="-260" dirty="0"/>
              <a:t> </a:t>
            </a:r>
            <a:r>
              <a:rPr lang="en-US" sz="3200" spc="-105" dirty="0"/>
              <a:t>and</a:t>
            </a:r>
            <a:r>
              <a:rPr lang="en-US" sz="3200" spc="-345" dirty="0"/>
              <a:t> </a:t>
            </a:r>
            <a:r>
              <a:rPr lang="en-US" sz="3200" spc="-110" dirty="0"/>
              <a:t>Bit</a:t>
            </a:r>
            <a:r>
              <a:rPr lang="en-US" sz="3200" spc="-340" dirty="0"/>
              <a:t> </a:t>
            </a:r>
            <a:r>
              <a:rPr lang="en-US" sz="3200" spc="-10" dirty="0"/>
              <a:t>Depth</a:t>
            </a:r>
            <a:endParaRPr lang="en-US" sz="3200" dirty="0"/>
          </a:p>
        </p:txBody>
      </p:sp>
      <p:sp>
        <p:nvSpPr>
          <p:cNvPr id="4" name="Slide Number Placeholder 3">
            <a:extLst>
              <a:ext uri="{FF2B5EF4-FFF2-40B4-BE49-F238E27FC236}">
                <a16:creationId xmlns:a16="http://schemas.microsoft.com/office/drawing/2014/main" id="{57D267EB-4444-DDFC-C39F-5726FB057F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0CB8280F-431B-B220-51B5-A9FC4F7B18B5}"/>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804934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9553-0EDA-473A-D8CA-2F8604E69D9A}"/>
              </a:ext>
            </a:extLst>
          </p:cNvPr>
          <p:cNvSpPr>
            <a:spLocks noGrp="1"/>
          </p:cNvSpPr>
          <p:nvPr>
            <p:ph type="title"/>
          </p:nvPr>
        </p:nvSpPr>
        <p:spPr/>
        <p:txBody>
          <a:bodyPr>
            <a:normAutofit/>
          </a:bodyPr>
          <a:lstStyle/>
          <a:p>
            <a:r>
              <a:rPr lang="en-US" sz="3200" b="1" spc="-45" dirty="0"/>
              <a:t>Exploring</a:t>
            </a:r>
            <a:r>
              <a:rPr lang="en-US" sz="3200" b="1" spc="-114" dirty="0"/>
              <a:t> </a:t>
            </a:r>
            <a:r>
              <a:rPr lang="en-US" sz="3200" b="1" spc="-10" dirty="0"/>
              <a:t>Digital</a:t>
            </a:r>
            <a:r>
              <a:rPr lang="en-US" sz="3200" b="1" spc="-110" dirty="0"/>
              <a:t> </a:t>
            </a:r>
            <a:r>
              <a:rPr lang="en-US" sz="3200" b="1" spc="-75" dirty="0"/>
              <a:t>Imagery</a:t>
            </a:r>
            <a:r>
              <a:rPr lang="en-US" sz="3200" b="1" spc="-110" dirty="0"/>
              <a:t> </a:t>
            </a:r>
            <a:r>
              <a:rPr lang="en-US" sz="3200" b="1" spc="-40" dirty="0"/>
              <a:t>Fundamentals</a:t>
            </a:r>
            <a:endParaRPr lang="en-US" sz="3200" b="1" dirty="0"/>
          </a:p>
        </p:txBody>
      </p:sp>
      <p:sp>
        <p:nvSpPr>
          <p:cNvPr id="3" name="Text Placeholder 2">
            <a:extLst>
              <a:ext uri="{FF2B5EF4-FFF2-40B4-BE49-F238E27FC236}">
                <a16:creationId xmlns:a16="http://schemas.microsoft.com/office/drawing/2014/main" id="{F123F8A2-288B-DF56-810D-8819233F75CD}"/>
              </a:ext>
            </a:extLst>
          </p:cNvPr>
          <p:cNvSpPr>
            <a:spLocks noGrp="1"/>
          </p:cNvSpPr>
          <p:nvPr>
            <p:ph type="body" idx="1"/>
          </p:nvPr>
        </p:nvSpPr>
        <p:spPr>
          <a:xfrm>
            <a:off x="457200" y="1200151"/>
            <a:ext cx="8229600" cy="3394472"/>
          </a:xfrm>
        </p:spPr>
        <p:txBody>
          <a:bodyPr>
            <a:normAutofit/>
          </a:bodyPr>
          <a:lstStyle/>
          <a:p>
            <a:pPr marL="12700" marR="629285" algn="just">
              <a:lnSpc>
                <a:spcPct val="102299"/>
              </a:lnSpc>
              <a:spcBef>
                <a:spcPts val="30"/>
              </a:spcBef>
              <a:tabLst>
                <a:tab pos="6290310" algn="l"/>
              </a:tabLst>
            </a:pP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Discover</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core</a:t>
            </a:r>
            <a:r>
              <a:rPr lang="en-US" sz="1800" b="1" spc="-1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concepts</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1800" b="1" spc="-1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 dirty="0">
                <a:solidFill>
                  <a:srgbClr val="332B2B"/>
                </a:solidFill>
                <a:latin typeface="Calibri" panose="020F0502020204030204" pitchFamily="34" charset="0"/>
                <a:ea typeface="Calibri" panose="020F0502020204030204" pitchFamily="34" charset="0"/>
                <a:cs typeface="Calibri" panose="020F0502020204030204" pitchFamily="34" charset="0"/>
              </a:rPr>
              <a:t>digital </a:t>
            </a:r>
            <a:r>
              <a:rPr lang="en-US" sz="1800" b="1" spc="-50" dirty="0">
                <a:solidFill>
                  <a:srgbClr val="332B2B"/>
                </a:solidFill>
                <a:latin typeface="Calibri" panose="020F0502020204030204" pitchFamily="34" charset="0"/>
                <a:ea typeface="Calibri" panose="020F0502020204030204" pitchFamily="34" charset="0"/>
                <a:cs typeface="Calibri" panose="020F0502020204030204" pitchFamily="34" charset="0"/>
              </a:rPr>
              <a:t>imagery,</a:t>
            </a:r>
            <a:r>
              <a:rPr lang="en-US" sz="1800" b="1" spc="-254"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0" dirty="0">
                <a:solidFill>
                  <a:srgbClr val="332B2B"/>
                </a:solidFill>
                <a:latin typeface="Calibri" panose="020F0502020204030204" pitchFamily="34" charset="0"/>
                <a:ea typeface="Calibri" panose="020F0502020204030204" pitchFamily="34" charset="0"/>
                <a:cs typeface="Calibri" panose="020F0502020204030204" pitchFamily="34" charset="0"/>
              </a:rPr>
              <a:t>including</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5" dirty="0">
                <a:solidFill>
                  <a:srgbClr val="332B2B"/>
                </a:solidFill>
                <a:latin typeface="Calibri" panose="020F0502020204030204" pitchFamily="34" charset="0"/>
                <a:ea typeface="Calibri" panose="020F0502020204030204" pitchFamily="34" charset="0"/>
                <a:cs typeface="Calibri" panose="020F0502020204030204" pitchFamily="34" charset="0"/>
              </a:rPr>
              <a:t>a</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12700" marR="629285" algn="just">
              <a:lnSpc>
                <a:spcPct val="102299"/>
              </a:lnSpc>
              <a:spcBef>
                <a:spcPts val="30"/>
              </a:spcBef>
              <a:tabLst>
                <a:tab pos="6290310" algn="l"/>
              </a:tabLst>
            </a:pPr>
            <a:r>
              <a:rPr lang="en-US" sz="1800" b="1" spc="455" dirty="0" err="1">
                <a:solidFill>
                  <a:srgbClr val="332B2B"/>
                </a:solidFill>
                <a:latin typeface="Calibri" panose="020F0502020204030204" pitchFamily="34" charset="0"/>
                <a:ea typeface="Calibri" panose="020F0502020204030204" pitchFamily="34" charset="0"/>
                <a:cs typeface="Calibri" panose="020F0502020204030204" pitchFamily="34" charset="0"/>
              </a:rPr>
              <a:t>pixels,resolution</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5" dirty="0">
                <a:solidFill>
                  <a:srgbClr val="332B2B"/>
                </a:solidFill>
                <a:latin typeface="Calibri" panose="020F0502020204030204" pitchFamily="34" charset="0"/>
                <a:ea typeface="Calibri" panose="020F0502020204030204" pitchFamily="34" charset="0"/>
                <a:cs typeface="Calibri" panose="020F0502020204030204" pitchFamily="34" charset="0"/>
              </a:rPr>
              <a:t>and color models</a:t>
            </a:r>
            <a:r>
              <a:rPr lang="en-US" sz="1800" b="1"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12700" marR="629285" algn="just">
              <a:lnSpc>
                <a:spcPct val="102299"/>
              </a:lnSpc>
              <a:spcBef>
                <a:spcPts val="30"/>
              </a:spcBef>
              <a:tabLst>
                <a:tab pos="6290310" algn="l"/>
              </a:tabLst>
            </a:pP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Understand</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90" dirty="0">
                <a:solidFill>
                  <a:srgbClr val="332B2B"/>
                </a:solidFill>
                <a:latin typeface="Calibri" panose="020F0502020204030204" pitchFamily="34" charset="0"/>
                <a:ea typeface="Calibri" panose="020F0502020204030204" pitchFamily="34" charset="0"/>
                <a:cs typeface="Calibri" panose="020F0502020204030204" pitchFamily="34" charset="0"/>
              </a:rPr>
              <a:t>how</a:t>
            </a:r>
            <a:r>
              <a:rPr lang="en-US" sz="1800" b="1" spc="6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 dirty="0">
                <a:solidFill>
                  <a:srgbClr val="332B2B"/>
                </a:solidFill>
                <a:latin typeface="Calibri" panose="020F0502020204030204" pitchFamily="34" charset="0"/>
                <a:ea typeface="Calibri" panose="020F0502020204030204" pitchFamily="34" charset="0"/>
                <a:cs typeface="Calibri" panose="020F0502020204030204" pitchFamily="34" charset="0"/>
              </a:rPr>
              <a:t>these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5" dirty="0">
                <a:solidFill>
                  <a:srgbClr val="332B2B"/>
                </a:solidFill>
                <a:latin typeface="Calibri" panose="020F0502020204030204" pitchFamily="34" charset="0"/>
                <a:ea typeface="Calibri" panose="020F0502020204030204" pitchFamily="34" charset="0"/>
                <a:cs typeface="Calibri" panose="020F0502020204030204" pitchFamily="34" charset="0"/>
              </a:rPr>
              <a:t>elements</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5" dirty="0">
                <a:solidFill>
                  <a:srgbClr val="332B2B"/>
                </a:solidFill>
                <a:latin typeface="Calibri" panose="020F0502020204030204" pitchFamily="34" charset="0"/>
                <a:ea typeface="Calibri" panose="020F0502020204030204" pitchFamily="34" charset="0"/>
                <a:cs typeface="Calibri" panose="020F0502020204030204" pitchFamily="34" charset="0"/>
              </a:rPr>
              <a:t>work</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together</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5" dirty="0">
                <a:solidFill>
                  <a:srgbClr val="332B2B"/>
                </a:solidFill>
                <a:latin typeface="Calibri" panose="020F0502020204030204" pitchFamily="34" charset="0"/>
                <a:ea typeface="Calibri" panose="020F0502020204030204" pitchFamily="34" charset="0"/>
                <a:cs typeface="Calibri" panose="020F0502020204030204" pitchFamily="34" charset="0"/>
              </a:rPr>
              <a:t>to</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20" dirty="0">
                <a:solidFill>
                  <a:srgbClr val="332B2B"/>
                </a:solidFill>
                <a:latin typeface="Calibri" panose="020F0502020204030204" pitchFamily="34" charset="0"/>
                <a:ea typeface="Calibri" panose="020F0502020204030204" pitchFamily="34" charset="0"/>
                <a:cs typeface="Calibri" panose="020F0502020204030204" pitchFamily="34" charset="0"/>
              </a:rPr>
              <a:t>create</a:t>
            </a:r>
            <a:r>
              <a:rPr lang="en-US" sz="1800" b="1" spc="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digital</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0" marR="629285" indent="0" algn="just">
              <a:lnSpc>
                <a:spcPct val="102299"/>
              </a:lnSpc>
              <a:spcBef>
                <a:spcPts val="30"/>
              </a:spcBef>
              <a:buNone/>
              <a:tabLst>
                <a:tab pos="6290310" algn="l"/>
              </a:tabLst>
            </a:pP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60" dirty="0">
                <a:solidFill>
                  <a:srgbClr val="332B2B"/>
                </a:solidFill>
                <a:latin typeface="Calibri" panose="020F0502020204030204" pitchFamily="34" charset="0"/>
                <a:ea typeface="Calibri" panose="020F0502020204030204" pitchFamily="34" charset="0"/>
                <a:cs typeface="Calibri" panose="020F0502020204030204" pitchFamily="34" charset="0"/>
              </a:rPr>
              <a:t>we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0" dirty="0">
                <a:solidFill>
                  <a:srgbClr val="332B2B"/>
                </a:solidFill>
                <a:latin typeface="Calibri" panose="020F0502020204030204" pitchFamily="34" charset="0"/>
                <a:ea typeface="Calibri" panose="020F0502020204030204" pitchFamily="34" charset="0"/>
                <a:cs typeface="Calibri" panose="020F0502020204030204" pitchFamily="34" charset="0"/>
              </a:rPr>
              <a:t>encounter</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0" dirty="0">
                <a:solidFill>
                  <a:srgbClr val="332B2B"/>
                </a:solidFill>
                <a:latin typeface="Calibri" panose="020F0502020204030204" pitchFamily="34" charset="0"/>
                <a:ea typeface="Calibri" panose="020F0502020204030204" pitchFamily="34" charset="0"/>
                <a:cs typeface="Calibri" panose="020F0502020204030204" pitchFamily="34" charset="0"/>
              </a:rPr>
              <a:t>daily.</a:t>
            </a:r>
            <a:endParaRPr lang="en-US" sz="1800" b="1" dirty="0">
              <a:latin typeface="Calibri" panose="020F0502020204030204" pitchFamily="34" charset="0"/>
              <a:ea typeface="Calibri" panose="020F0502020204030204" pitchFamily="34" charset="0"/>
              <a:cs typeface="Calibri" panose="020F0502020204030204" pitchFamily="34" charset="0"/>
            </a:endParaRPr>
          </a:p>
          <a:p>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89C3303E-6A3E-B0FE-5A5A-2A9CBC95C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object 4">
            <a:extLst>
              <a:ext uri="{FF2B5EF4-FFF2-40B4-BE49-F238E27FC236}">
                <a16:creationId xmlns:a16="http://schemas.microsoft.com/office/drawing/2014/main" id="{FAE86AFD-0875-2178-6405-69236C971B9B}"/>
              </a:ext>
            </a:extLst>
          </p:cNvPr>
          <p:cNvPicPr/>
          <p:nvPr/>
        </p:nvPicPr>
        <p:blipFill>
          <a:blip r:embed="rId2" cstate="print"/>
          <a:stretch>
            <a:fillRect/>
          </a:stretch>
        </p:blipFill>
        <p:spPr>
          <a:xfrm>
            <a:off x="1" y="2453640"/>
            <a:ext cx="2933700" cy="2689860"/>
          </a:xfrm>
          <a:prstGeom prst="rect">
            <a:avLst/>
          </a:prstGeom>
          <a:ln>
            <a:noFill/>
          </a:ln>
          <a:effectLst>
            <a:softEdge rad="112500"/>
          </a:effectLst>
        </p:spPr>
      </p:pic>
      <p:pic>
        <p:nvPicPr>
          <p:cNvPr id="4" name="Picture 3">
            <a:extLst>
              <a:ext uri="{FF2B5EF4-FFF2-40B4-BE49-F238E27FC236}">
                <a16:creationId xmlns:a16="http://schemas.microsoft.com/office/drawing/2014/main" id="{120DD077-7171-5DA3-7880-76168C47CD75}"/>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558822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Understanding</a:t>
            </a:r>
            <a:r>
              <a:rPr lang="en-US" sz="3200" b="1" spc="-135" dirty="0"/>
              <a:t> </a:t>
            </a:r>
            <a:r>
              <a:rPr lang="en-US" sz="3200" b="1" spc="-85" dirty="0"/>
              <a:t>Pixels</a:t>
            </a:r>
            <a:r>
              <a:rPr lang="en-US" sz="3200" b="1" spc="-130" dirty="0"/>
              <a:t> </a:t>
            </a:r>
            <a:r>
              <a:rPr lang="en-US" sz="3200" b="1" spc="-50" dirty="0"/>
              <a:t>and</a:t>
            </a:r>
            <a:r>
              <a:rPr lang="en-US" sz="3200" b="1" spc="-135" dirty="0"/>
              <a:t> </a:t>
            </a:r>
            <a:r>
              <a:rPr lang="en-US" sz="3200" b="1" spc="-30" dirty="0"/>
              <a:t>Resolution</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dirty="0"/>
              <a:t>Explore the basic building blocks of digital imagery -pixels. Learn how the number and density of pixels, or	resolution, impact the quality and clarity of digital images.</a:t>
            </a:r>
          </a:p>
          <a:p>
            <a:endParaRPr lang="en-US" dirty="0"/>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 name="Picture 3">
            <a:extLst>
              <a:ext uri="{FF2B5EF4-FFF2-40B4-BE49-F238E27FC236}">
                <a16:creationId xmlns:a16="http://schemas.microsoft.com/office/drawing/2014/main" id="{974A51EA-23EA-CA3E-8AB7-54240EF253C2}"/>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55693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Understanding</a:t>
            </a:r>
            <a:r>
              <a:rPr lang="en-US" sz="3200" b="1" spc="-135" dirty="0"/>
              <a:t> </a:t>
            </a:r>
            <a:r>
              <a:rPr lang="en-US" sz="3200" b="1" spc="-85" dirty="0"/>
              <a:t>Pixels</a:t>
            </a:r>
            <a:r>
              <a:rPr lang="en-US" sz="3200" b="1" spc="-130" dirty="0"/>
              <a:t> </a:t>
            </a:r>
            <a:r>
              <a:rPr lang="en-US" sz="3200" b="1" spc="-50" dirty="0"/>
              <a:t>and</a:t>
            </a:r>
            <a:r>
              <a:rPr lang="en-US" sz="3200" b="1" spc="-135" dirty="0"/>
              <a:t> </a:t>
            </a:r>
            <a:r>
              <a:rPr lang="en-US" sz="3200" b="1" spc="-30" dirty="0"/>
              <a:t>Resolution</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dirty="0"/>
              <a:t>Understand the importance of selecting the appropriate resolution for your needs.</a:t>
            </a:r>
          </a:p>
          <a:p>
            <a:endParaRPr lang="en-US" dirty="0"/>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 name="Picture 3">
            <a:extLst>
              <a:ext uri="{FF2B5EF4-FFF2-40B4-BE49-F238E27FC236}">
                <a16:creationId xmlns:a16="http://schemas.microsoft.com/office/drawing/2014/main" id="{C887F72C-4158-EE22-881E-57E9E5F5604D}"/>
              </a:ext>
            </a:extLst>
          </p:cNvPr>
          <p:cNvPicPr>
            <a:picLocks noChangeAspect="1"/>
          </p:cNvPicPr>
          <p:nvPr/>
        </p:nvPicPr>
        <p:blipFill>
          <a:blip r:embed="rId2"/>
          <a:stretch>
            <a:fillRect/>
          </a:stretch>
        </p:blipFill>
        <p:spPr>
          <a:xfrm>
            <a:off x="0" y="2682240"/>
            <a:ext cx="2464132" cy="2461260"/>
          </a:xfrm>
          <a:prstGeom prst="rect">
            <a:avLst/>
          </a:prstGeom>
          <a:ln>
            <a:noFill/>
          </a:ln>
          <a:effectLst>
            <a:softEdge rad="112500"/>
          </a:effectLst>
        </p:spPr>
      </p:pic>
      <p:pic>
        <p:nvPicPr>
          <p:cNvPr id="6" name="Picture 5">
            <a:extLst>
              <a:ext uri="{FF2B5EF4-FFF2-40B4-BE49-F238E27FC236}">
                <a16:creationId xmlns:a16="http://schemas.microsoft.com/office/drawing/2014/main" id="{C45200F2-EA8F-1C16-2155-6C3287ED8C24}"/>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29645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Exploring</a:t>
            </a:r>
            <a:r>
              <a:rPr lang="en-US" sz="3200" b="1" spc="-135" dirty="0"/>
              <a:t> </a:t>
            </a:r>
            <a:r>
              <a:rPr lang="en-US" sz="3200" b="1" dirty="0"/>
              <a:t>Color</a:t>
            </a:r>
            <a:r>
              <a:rPr lang="en-US" sz="3200" b="1" spc="-155" dirty="0"/>
              <a:t> </a:t>
            </a:r>
            <a:r>
              <a:rPr lang="en-US" sz="3200" b="1" spc="-80" dirty="0"/>
              <a:t>Models</a:t>
            </a:r>
            <a:r>
              <a:rPr lang="en-US" sz="3200" b="1" spc="-130" dirty="0"/>
              <a:t> </a:t>
            </a:r>
            <a:r>
              <a:rPr lang="en-US" sz="3200" b="1" spc="-20" dirty="0"/>
              <a:t>and</a:t>
            </a:r>
            <a:r>
              <a:rPr lang="en-US" sz="3200" b="1" spc="-140" dirty="0"/>
              <a:t> </a:t>
            </a:r>
            <a:r>
              <a:rPr lang="en-US" sz="3200" b="1" spc="-30" dirty="0"/>
              <a:t>Bit</a:t>
            </a:r>
            <a:r>
              <a:rPr lang="en-US" sz="3200" b="1" spc="-140" dirty="0"/>
              <a:t> </a:t>
            </a:r>
            <a:r>
              <a:rPr lang="en-US" sz="3200" b="1" spc="-20" dirty="0"/>
              <a:t>Depth</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Delve</a:t>
            </a:r>
            <a:r>
              <a:rPr lang="en-US" sz="2800" spc="-14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into</a:t>
            </a:r>
            <a:r>
              <a:rPr lang="en-US" sz="2800" spc="-1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1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world</a:t>
            </a:r>
            <a:r>
              <a:rPr lang="en-US" sz="2800" spc="-1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pc="-2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color models</a:t>
            </a:r>
            <a:r>
              <a:rPr lang="en-US" sz="2800"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2800" spc="-26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0" dirty="0">
                <a:solidFill>
                  <a:srgbClr val="332B2B"/>
                </a:solidFill>
                <a:latin typeface="Calibri" panose="020F0502020204030204" pitchFamily="34" charset="0"/>
                <a:ea typeface="Calibri" panose="020F0502020204030204" pitchFamily="34" charset="0"/>
                <a:cs typeface="Calibri" panose="020F0502020204030204" pitchFamily="34" charset="0"/>
              </a:rPr>
              <a:t>such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as</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RGB</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CMYK,</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90" dirty="0">
                <a:solidFill>
                  <a:srgbClr val="332B2B"/>
                </a:solidFill>
                <a:latin typeface="Calibri" panose="020F0502020204030204" pitchFamily="34" charset="0"/>
                <a:ea typeface="Calibri" panose="020F0502020204030204" pitchFamily="34" charset="0"/>
                <a:cs typeface="Calibri" panose="020F0502020204030204" pitchFamily="34" charset="0"/>
              </a:rPr>
              <a:t>how</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they</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represent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5" dirty="0">
                <a:solidFill>
                  <a:srgbClr val="332B2B"/>
                </a:solidFill>
                <a:latin typeface="Calibri" panose="020F0502020204030204" pitchFamily="34" charset="0"/>
                <a:ea typeface="Calibri" panose="020F0502020204030204" pitchFamily="34" charset="0"/>
                <a:cs typeface="Calibri" panose="020F0502020204030204" pitchFamily="34" charset="0"/>
              </a:rPr>
              <a:t>vast</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spectrum</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colors</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in</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digital </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Understand</a:t>
            </a:r>
            <a:r>
              <a:rPr lang="en-US" spc="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bit depth</a:t>
            </a:r>
            <a:r>
              <a:rPr lang="en-US" sz="2800"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2800"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which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determines</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90" dirty="0">
                <a:solidFill>
                  <a:srgbClr val="332B2B"/>
                </a:solidFill>
                <a:latin typeface="Calibri" panose="020F0502020204030204" pitchFamily="34" charset="0"/>
                <a:ea typeface="Calibri" panose="020F0502020204030204" pitchFamily="34" charset="0"/>
                <a:cs typeface="Calibri" panose="020F0502020204030204" pitchFamily="34" charset="0"/>
              </a:rPr>
              <a:t>number</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colors</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an</a:t>
            </a:r>
            <a:r>
              <a:rPr lang="en-US" sz="2800" spc="6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0" dirty="0">
                <a:solidFill>
                  <a:srgbClr val="332B2B"/>
                </a:solidFill>
                <a:latin typeface="Calibri" panose="020F0502020204030204" pitchFamily="34" charset="0"/>
                <a:ea typeface="Calibri" panose="020F0502020204030204" pitchFamily="34" charset="0"/>
                <a:cs typeface="Calibri" panose="020F0502020204030204" pitchFamily="34" charset="0"/>
              </a:rPr>
              <a:t>image</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can</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display,</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40" dirty="0">
                <a:solidFill>
                  <a:srgbClr val="332B2B"/>
                </a:solidFill>
                <a:latin typeface="Calibri" panose="020F0502020204030204" pitchFamily="34" charset="0"/>
                <a:ea typeface="Calibri" panose="020F0502020204030204" pitchFamily="34" charset="0"/>
                <a:cs typeface="Calibri" panose="020F0502020204030204" pitchFamily="34" charset="0"/>
              </a:rPr>
              <a:t>its</a:t>
            </a:r>
            <a:r>
              <a:rPr lang="en-US" sz="2800" spc="-22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impact</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on </a:t>
            </a:r>
            <a:r>
              <a:rPr lang="en-US" sz="2800" spc="70" dirty="0">
                <a:solidFill>
                  <a:srgbClr val="332B2B"/>
                </a:solidFill>
                <a:latin typeface="Calibri" panose="020F0502020204030204" pitchFamily="34" charset="0"/>
                <a:ea typeface="Calibri" panose="020F0502020204030204" pitchFamily="34" charset="0"/>
                <a:cs typeface="Calibri" panose="020F0502020204030204" pitchFamily="34" charset="0"/>
              </a:rPr>
              <a:t>image</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quality</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ﬁle</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size.</a:t>
            </a:r>
            <a:endParaRPr lang="en-US" sz="280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pSp>
        <p:nvGrpSpPr>
          <p:cNvPr id="6" name="object 2">
            <a:extLst>
              <a:ext uri="{FF2B5EF4-FFF2-40B4-BE49-F238E27FC236}">
                <a16:creationId xmlns:a16="http://schemas.microsoft.com/office/drawing/2014/main" id="{D651D2AC-8D35-6FE4-7E0D-A104C480E161}"/>
              </a:ext>
            </a:extLst>
          </p:cNvPr>
          <p:cNvGrpSpPr/>
          <p:nvPr/>
        </p:nvGrpSpPr>
        <p:grpSpPr>
          <a:xfrm>
            <a:off x="7620000" y="3599973"/>
            <a:ext cx="1530033" cy="1543527"/>
            <a:chOff x="11096307" y="3131099"/>
            <a:chExt cx="7204709" cy="7168515"/>
          </a:xfrm>
        </p:grpSpPr>
        <p:sp>
          <p:nvSpPr>
            <p:cNvPr id="7" name="object 3">
              <a:extLst>
                <a:ext uri="{FF2B5EF4-FFF2-40B4-BE49-F238E27FC236}">
                  <a16:creationId xmlns:a16="http://schemas.microsoft.com/office/drawing/2014/main" id="{CF1A7984-C479-33F9-1699-9F4E28B5AE1D}"/>
                </a:ext>
              </a:extLst>
            </p:cNvPr>
            <p:cNvSpPr/>
            <p:nvPr/>
          </p:nvSpPr>
          <p:spPr>
            <a:xfrm>
              <a:off x="13042238" y="5610067"/>
              <a:ext cx="5246370" cy="4677410"/>
            </a:xfrm>
            <a:custGeom>
              <a:avLst/>
              <a:gdLst/>
              <a:ahLst/>
              <a:cxnLst/>
              <a:rect l="l" t="t" r="r" b="b"/>
              <a:pathLst>
                <a:path w="5246369" h="4677409">
                  <a:moveTo>
                    <a:pt x="5245762" y="0"/>
                  </a:moveTo>
                  <a:lnTo>
                    <a:pt x="5190803" y="5811"/>
                  </a:lnTo>
                  <a:lnTo>
                    <a:pt x="5140054" y="12101"/>
                  </a:lnTo>
                  <a:lnTo>
                    <a:pt x="5089852" y="19190"/>
                  </a:lnTo>
                  <a:lnTo>
                    <a:pt x="5040189" y="27067"/>
                  </a:lnTo>
                  <a:lnTo>
                    <a:pt x="4991060" y="35724"/>
                  </a:lnTo>
                  <a:lnTo>
                    <a:pt x="4942458" y="45151"/>
                  </a:lnTo>
                  <a:lnTo>
                    <a:pt x="4894376" y="55338"/>
                  </a:lnTo>
                  <a:lnTo>
                    <a:pt x="4846808" y="66276"/>
                  </a:lnTo>
                  <a:lnTo>
                    <a:pt x="4799748" y="77955"/>
                  </a:lnTo>
                  <a:lnTo>
                    <a:pt x="4753188" y="90366"/>
                  </a:lnTo>
                  <a:lnTo>
                    <a:pt x="4707122" y="103500"/>
                  </a:lnTo>
                  <a:lnTo>
                    <a:pt x="4661545" y="117346"/>
                  </a:lnTo>
                  <a:lnTo>
                    <a:pt x="4616449" y="131896"/>
                  </a:lnTo>
                  <a:lnTo>
                    <a:pt x="4571827" y="147139"/>
                  </a:lnTo>
                  <a:lnTo>
                    <a:pt x="4527674" y="163067"/>
                  </a:lnTo>
                  <a:lnTo>
                    <a:pt x="4483983" y="179669"/>
                  </a:lnTo>
                  <a:lnTo>
                    <a:pt x="4440747" y="196937"/>
                  </a:lnTo>
                  <a:lnTo>
                    <a:pt x="4397959" y="214861"/>
                  </a:lnTo>
                  <a:lnTo>
                    <a:pt x="4355614" y="233431"/>
                  </a:lnTo>
                  <a:lnTo>
                    <a:pt x="4313705" y="252637"/>
                  </a:lnTo>
                  <a:lnTo>
                    <a:pt x="4272226" y="272471"/>
                  </a:lnTo>
                  <a:lnTo>
                    <a:pt x="4231168" y="292923"/>
                  </a:lnTo>
                  <a:lnTo>
                    <a:pt x="4190528" y="313983"/>
                  </a:lnTo>
                  <a:lnTo>
                    <a:pt x="4150297" y="335642"/>
                  </a:lnTo>
                  <a:lnTo>
                    <a:pt x="4110469" y="357890"/>
                  </a:lnTo>
                  <a:lnTo>
                    <a:pt x="4071038" y="380718"/>
                  </a:lnTo>
                  <a:lnTo>
                    <a:pt x="4031997" y="404116"/>
                  </a:lnTo>
                  <a:lnTo>
                    <a:pt x="3993341" y="428075"/>
                  </a:lnTo>
                  <a:lnTo>
                    <a:pt x="3955061" y="452585"/>
                  </a:lnTo>
                  <a:lnTo>
                    <a:pt x="3917152" y="477637"/>
                  </a:lnTo>
                  <a:lnTo>
                    <a:pt x="3879607" y="503221"/>
                  </a:lnTo>
                  <a:lnTo>
                    <a:pt x="3842421" y="529328"/>
                  </a:lnTo>
                  <a:lnTo>
                    <a:pt x="3805585" y="555948"/>
                  </a:lnTo>
                  <a:lnTo>
                    <a:pt x="3769094" y="583072"/>
                  </a:lnTo>
                  <a:lnTo>
                    <a:pt x="3732941" y="610690"/>
                  </a:lnTo>
                  <a:lnTo>
                    <a:pt x="3697120" y="638793"/>
                  </a:lnTo>
                  <a:lnTo>
                    <a:pt x="3661625" y="667371"/>
                  </a:lnTo>
                  <a:lnTo>
                    <a:pt x="3626447" y="696415"/>
                  </a:lnTo>
                  <a:lnTo>
                    <a:pt x="3591583" y="725915"/>
                  </a:lnTo>
                  <a:lnTo>
                    <a:pt x="3557024" y="755861"/>
                  </a:lnTo>
                  <a:lnTo>
                    <a:pt x="3522764" y="786245"/>
                  </a:lnTo>
                  <a:lnTo>
                    <a:pt x="3488796" y="817056"/>
                  </a:lnTo>
                  <a:lnTo>
                    <a:pt x="3455115" y="848286"/>
                  </a:lnTo>
                  <a:lnTo>
                    <a:pt x="3421714" y="879925"/>
                  </a:lnTo>
                  <a:lnTo>
                    <a:pt x="3388586" y="911962"/>
                  </a:lnTo>
                  <a:lnTo>
                    <a:pt x="3355725" y="944389"/>
                  </a:lnTo>
                  <a:lnTo>
                    <a:pt x="3323123" y="977197"/>
                  </a:lnTo>
                  <a:lnTo>
                    <a:pt x="3290776" y="1010375"/>
                  </a:lnTo>
                  <a:lnTo>
                    <a:pt x="3258675" y="1043914"/>
                  </a:lnTo>
                  <a:lnTo>
                    <a:pt x="3226815" y="1077805"/>
                  </a:lnTo>
                  <a:lnTo>
                    <a:pt x="3195190" y="1112038"/>
                  </a:lnTo>
                  <a:lnTo>
                    <a:pt x="3163792" y="1146604"/>
                  </a:lnTo>
                  <a:lnTo>
                    <a:pt x="3132615" y="1181493"/>
                  </a:lnTo>
                  <a:lnTo>
                    <a:pt x="3101653" y="1216695"/>
                  </a:lnTo>
                  <a:lnTo>
                    <a:pt x="3070899" y="1252202"/>
                  </a:lnTo>
                  <a:lnTo>
                    <a:pt x="3040347" y="1288003"/>
                  </a:lnTo>
                  <a:lnTo>
                    <a:pt x="3009989" y="1324090"/>
                  </a:lnTo>
                  <a:lnTo>
                    <a:pt x="2979821" y="1360452"/>
                  </a:lnTo>
                  <a:lnTo>
                    <a:pt x="2949834" y="1397080"/>
                  </a:lnTo>
                  <a:lnTo>
                    <a:pt x="2920023" y="1433965"/>
                  </a:lnTo>
                  <a:lnTo>
                    <a:pt x="2890382" y="1471097"/>
                  </a:lnTo>
                  <a:lnTo>
                    <a:pt x="2860902" y="1508466"/>
                  </a:lnTo>
                  <a:lnTo>
                    <a:pt x="2831579" y="1546064"/>
                  </a:lnTo>
                  <a:lnTo>
                    <a:pt x="2802406" y="1583880"/>
                  </a:lnTo>
                  <a:lnTo>
                    <a:pt x="2773376" y="1621906"/>
                  </a:lnTo>
                  <a:lnTo>
                    <a:pt x="2744482" y="1660131"/>
                  </a:lnTo>
                  <a:lnTo>
                    <a:pt x="2715718" y="1698546"/>
                  </a:lnTo>
                  <a:lnTo>
                    <a:pt x="2687078" y="1737141"/>
                  </a:lnTo>
                  <a:lnTo>
                    <a:pt x="2658555" y="1775908"/>
                  </a:lnTo>
                  <a:lnTo>
                    <a:pt x="2630143" y="1814836"/>
                  </a:lnTo>
                  <a:lnTo>
                    <a:pt x="2601834" y="1853916"/>
                  </a:lnTo>
                  <a:lnTo>
                    <a:pt x="2573624" y="1893139"/>
                  </a:lnTo>
                  <a:lnTo>
                    <a:pt x="2545504" y="1932495"/>
                  </a:lnTo>
                  <a:lnTo>
                    <a:pt x="2517469" y="1971975"/>
                  </a:lnTo>
                  <a:lnTo>
                    <a:pt x="2489512" y="2011568"/>
                  </a:lnTo>
                  <a:lnTo>
                    <a:pt x="2461626" y="2051266"/>
                  </a:lnTo>
                  <a:lnTo>
                    <a:pt x="2433806" y="2091060"/>
                  </a:lnTo>
                  <a:lnTo>
                    <a:pt x="2406044" y="2130938"/>
                  </a:lnTo>
                  <a:lnTo>
                    <a:pt x="2378334" y="2170893"/>
                  </a:lnTo>
                  <a:lnTo>
                    <a:pt x="2350669" y="2210914"/>
                  </a:lnTo>
                  <a:lnTo>
                    <a:pt x="2323044" y="2250992"/>
                  </a:lnTo>
                  <a:lnTo>
                    <a:pt x="2295451" y="2291118"/>
                  </a:lnTo>
                  <a:lnTo>
                    <a:pt x="2267884" y="2331282"/>
                  </a:lnTo>
                  <a:lnTo>
                    <a:pt x="2240337" y="2371474"/>
                  </a:lnTo>
                  <a:lnTo>
                    <a:pt x="2212803" y="2411686"/>
                  </a:lnTo>
                  <a:lnTo>
                    <a:pt x="2185275" y="2451907"/>
                  </a:lnTo>
                  <a:lnTo>
                    <a:pt x="2157747" y="2492127"/>
                  </a:lnTo>
                  <a:lnTo>
                    <a:pt x="2130213" y="2532339"/>
                  </a:lnTo>
                  <a:lnTo>
                    <a:pt x="2102666" y="2572531"/>
                  </a:lnTo>
                  <a:lnTo>
                    <a:pt x="2075099" y="2612695"/>
                  </a:lnTo>
                  <a:lnTo>
                    <a:pt x="2047506" y="2652821"/>
                  </a:lnTo>
                  <a:lnTo>
                    <a:pt x="2019880" y="2692899"/>
                  </a:lnTo>
                  <a:lnTo>
                    <a:pt x="1992216" y="2732920"/>
                  </a:lnTo>
                  <a:lnTo>
                    <a:pt x="1964506" y="2772875"/>
                  </a:lnTo>
                  <a:lnTo>
                    <a:pt x="1936744" y="2812753"/>
                  </a:lnTo>
                  <a:lnTo>
                    <a:pt x="1908923" y="2852547"/>
                  </a:lnTo>
                  <a:lnTo>
                    <a:pt x="1881038" y="2892245"/>
                  </a:lnTo>
                  <a:lnTo>
                    <a:pt x="1853081" y="2931838"/>
                  </a:lnTo>
                  <a:lnTo>
                    <a:pt x="1825046" y="2971318"/>
                  </a:lnTo>
                  <a:lnTo>
                    <a:pt x="1796926" y="3010674"/>
                  </a:lnTo>
                  <a:lnTo>
                    <a:pt x="1768715" y="3049896"/>
                  </a:lnTo>
                  <a:lnTo>
                    <a:pt x="1740407" y="3088977"/>
                  </a:lnTo>
                  <a:lnTo>
                    <a:pt x="1711994" y="3127905"/>
                  </a:lnTo>
                  <a:lnTo>
                    <a:pt x="1683471" y="3166672"/>
                  </a:lnTo>
                  <a:lnTo>
                    <a:pt x="1654831" y="3205267"/>
                  </a:lnTo>
                  <a:lnTo>
                    <a:pt x="1626067" y="3243682"/>
                  </a:lnTo>
                  <a:lnTo>
                    <a:pt x="1597174" y="3281907"/>
                  </a:lnTo>
                  <a:lnTo>
                    <a:pt x="1568143" y="3319933"/>
                  </a:lnTo>
                  <a:lnTo>
                    <a:pt x="1538970" y="3357749"/>
                  </a:lnTo>
                  <a:lnTo>
                    <a:pt x="1509647" y="3395346"/>
                  </a:lnTo>
                  <a:lnTo>
                    <a:pt x="1480168" y="3432716"/>
                  </a:lnTo>
                  <a:lnTo>
                    <a:pt x="1450526" y="3469848"/>
                  </a:lnTo>
                  <a:lnTo>
                    <a:pt x="1420715" y="3506733"/>
                  </a:lnTo>
                  <a:lnTo>
                    <a:pt x="1390729" y="3543361"/>
                  </a:lnTo>
                  <a:lnTo>
                    <a:pt x="1360560" y="3579723"/>
                  </a:lnTo>
                  <a:lnTo>
                    <a:pt x="1330203" y="3615809"/>
                  </a:lnTo>
                  <a:lnTo>
                    <a:pt x="1299650" y="3651611"/>
                  </a:lnTo>
                  <a:lnTo>
                    <a:pt x="1268896" y="3687117"/>
                  </a:lnTo>
                  <a:lnTo>
                    <a:pt x="1237934" y="3722320"/>
                  </a:lnTo>
                  <a:lnTo>
                    <a:pt x="1206757" y="3757209"/>
                  </a:lnTo>
                  <a:lnTo>
                    <a:pt x="1175359" y="3791774"/>
                  </a:lnTo>
                  <a:lnTo>
                    <a:pt x="1143734" y="3826008"/>
                  </a:lnTo>
                  <a:lnTo>
                    <a:pt x="1111874" y="3859898"/>
                  </a:lnTo>
                  <a:lnTo>
                    <a:pt x="1079774" y="3893438"/>
                  </a:lnTo>
                  <a:lnTo>
                    <a:pt x="1047426" y="3926616"/>
                  </a:lnTo>
                  <a:lnTo>
                    <a:pt x="1014825" y="3959423"/>
                  </a:lnTo>
                  <a:lnTo>
                    <a:pt x="981963" y="3991851"/>
                  </a:lnTo>
                  <a:lnTo>
                    <a:pt x="948835" y="4023888"/>
                  </a:lnTo>
                  <a:lnTo>
                    <a:pt x="915434" y="4055527"/>
                  </a:lnTo>
                  <a:lnTo>
                    <a:pt x="881753" y="4086756"/>
                  </a:lnTo>
                  <a:lnTo>
                    <a:pt x="847786" y="4117568"/>
                  </a:lnTo>
                  <a:lnTo>
                    <a:pt x="813526" y="4147952"/>
                  </a:lnTo>
                  <a:lnTo>
                    <a:pt x="778967" y="4177898"/>
                  </a:lnTo>
                  <a:lnTo>
                    <a:pt x="744102" y="4207398"/>
                  </a:lnTo>
                  <a:lnTo>
                    <a:pt x="708925" y="4236442"/>
                  </a:lnTo>
                  <a:lnTo>
                    <a:pt x="673429" y="4265020"/>
                  </a:lnTo>
                  <a:lnTo>
                    <a:pt x="637608" y="4293123"/>
                  </a:lnTo>
                  <a:lnTo>
                    <a:pt x="601456" y="4320741"/>
                  </a:lnTo>
                  <a:lnTo>
                    <a:pt x="564965" y="4347865"/>
                  </a:lnTo>
                  <a:lnTo>
                    <a:pt x="528129" y="4374485"/>
                  </a:lnTo>
                  <a:lnTo>
                    <a:pt x="490942" y="4400592"/>
                  </a:lnTo>
                  <a:lnTo>
                    <a:pt x="453397" y="4426176"/>
                  </a:lnTo>
                  <a:lnTo>
                    <a:pt x="415489" y="4451228"/>
                  </a:lnTo>
                  <a:lnTo>
                    <a:pt x="377209" y="4475738"/>
                  </a:lnTo>
                  <a:lnTo>
                    <a:pt x="338552" y="4499697"/>
                  </a:lnTo>
                  <a:lnTo>
                    <a:pt x="299511" y="4523095"/>
                  </a:lnTo>
                  <a:lnTo>
                    <a:pt x="260080" y="4545923"/>
                  </a:lnTo>
                  <a:lnTo>
                    <a:pt x="220253" y="4568171"/>
                  </a:lnTo>
                  <a:lnTo>
                    <a:pt x="180022" y="4589830"/>
                  </a:lnTo>
                  <a:lnTo>
                    <a:pt x="139381" y="4610890"/>
                  </a:lnTo>
                  <a:lnTo>
                    <a:pt x="98324" y="4631341"/>
                  </a:lnTo>
                  <a:lnTo>
                    <a:pt x="56844" y="4651175"/>
                  </a:lnTo>
                  <a:lnTo>
                    <a:pt x="14935" y="4670382"/>
                  </a:lnTo>
                  <a:lnTo>
                    <a:pt x="0" y="4676932"/>
                  </a:lnTo>
                </a:path>
              </a:pathLst>
            </a:custGeom>
            <a:ln w="24995">
              <a:solidFill>
                <a:srgbClr val="332B2B"/>
              </a:solidFill>
            </a:ln>
          </p:spPr>
          <p:txBody>
            <a:bodyPr wrap="square" lIns="0" tIns="0" rIns="0" bIns="0" rtlCol="0"/>
            <a:lstStyle/>
            <a:p>
              <a:endParaRPr/>
            </a:p>
          </p:txBody>
        </p:sp>
        <p:sp>
          <p:nvSpPr>
            <p:cNvPr id="8" name="object 4">
              <a:extLst>
                <a:ext uri="{FF2B5EF4-FFF2-40B4-BE49-F238E27FC236}">
                  <a16:creationId xmlns:a16="http://schemas.microsoft.com/office/drawing/2014/main" id="{D8B07213-CCA1-288C-30C9-276CB889D59C}"/>
                </a:ext>
              </a:extLst>
            </p:cNvPr>
            <p:cNvSpPr/>
            <p:nvPr/>
          </p:nvSpPr>
          <p:spPr>
            <a:xfrm>
              <a:off x="11096307" y="3131099"/>
              <a:ext cx="5229225" cy="5229225"/>
            </a:xfrm>
            <a:custGeom>
              <a:avLst/>
              <a:gdLst/>
              <a:ahLst/>
              <a:cxnLst/>
              <a:rect l="l" t="t" r="r" b="b"/>
              <a:pathLst>
                <a:path w="5229225" h="5229225">
                  <a:moveTo>
                    <a:pt x="5229224" y="5229224"/>
                  </a:moveTo>
                  <a:lnTo>
                    <a:pt x="0" y="5229224"/>
                  </a:lnTo>
                  <a:lnTo>
                    <a:pt x="0" y="0"/>
                  </a:lnTo>
                  <a:lnTo>
                    <a:pt x="5229224" y="0"/>
                  </a:lnTo>
                  <a:lnTo>
                    <a:pt x="5229224" y="5229224"/>
                  </a:lnTo>
                  <a:close/>
                </a:path>
              </a:pathLst>
            </a:custGeom>
            <a:solidFill>
              <a:srgbClr val="332B2B"/>
            </a:solidFill>
          </p:spPr>
          <p:txBody>
            <a:bodyPr wrap="square" lIns="0" tIns="0" rIns="0" bIns="0" rtlCol="0"/>
            <a:lstStyle/>
            <a:p>
              <a:endParaRPr/>
            </a:p>
          </p:txBody>
        </p:sp>
        <p:pic>
          <p:nvPicPr>
            <p:cNvPr id="9" name="object 5">
              <a:extLst>
                <a:ext uri="{FF2B5EF4-FFF2-40B4-BE49-F238E27FC236}">
                  <a16:creationId xmlns:a16="http://schemas.microsoft.com/office/drawing/2014/main" id="{8E860270-0EBA-CFF0-0C7C-7A06024578EF}"/>
                </a:ext>
              </a:extLst>
            </p:cNvPr>
            <p:cNvPicPr/>
            <p:nvPr/>
          </p:nvPicPr>
          <p:blipFill>
            <a:blip r:embed="rId2" cstate="print"/>
            <a:stretch>
              <a:fillRect/>
            </a:stretch>
          </p:blipFill>
          <p:spPr>
            <a:xfrm>
              <a:off x="11173550" y="3209825"/>
              <a:ext cx="5076824" cy="5076824"/>
            </a:xfrm>
            <a:prstGeom prst="rect">
              <a:avLst/>
            </a:prstGeom>
            <a:ln>
              <a:noFill/>
            </a:ln>
            <a:effectLst>
              <a:softEdge rad="112500"/>
            </a:effectLst>
          </p:spPr>
        </p:pic>
      </p:grpSp>
      <p:pic>
        <p:nvPicPr>
          <p:cNvPr id="4" name="Picture 3">
            <a:extLst>
              <a:ext uri="{FF2B5EF4-FFF2-40B4-BE49-F238E27FC236}">
                <a16:creationId xmlns:a16="http://schemas.microsoft.com/office/drawing/2014/main" id="{4FF44651-2A2A-0431-2A56-C29E711F121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11424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29A-47A6-89A9-57AF-B811AF39DD79}"/>
              </a:ext>
            </a:extLst>
          </p:cNvPr>
          <p:cNvSpPr>
            <a:spLocks noGrp="1"/>
          </p:cNvSpPr>
          <p:nvPr>
            <p:ph type="title"/>
          </p:nvPr>
        </p:nvSpPr>
        <p:spPr/>
        <p:txBody>
          <a:bodyPr>
            <a:normAutofit/>
          </a:bodyPr>
          <a:lstStyle/>
          <a:p>
            <a:r>
              <a:rPr lang="en-US" sz="3200" b="1" spc="-50" dirty="0"/>
              <a:t>Conclusion:</a:t>
            </a:r>
            <a:r>
              <a:rPr lang="en-US" sz="3200" b="1" spc="-135" dirty="0"/>
              <a:t> </a:t>
            </a:r>
            <a:r>
              <a:rPr lang="en-US" sz="3200" b="1" spc="-70" dirty="0"/>
              <a:t>Mastering</a:t>
            </a:r>
            <a:r>
              <a:rPr lang="en-US" sz="3200" b="1" spc="-135" dirty="0"/>
              <a:t> </a:t>
            </a:r>
            <a:r>
              <a:rPr lang="en-US" sz="3200" b="1" spc="-10" dirty="0"/>
              <a:t>Digital</a:t>
            </a:r>
            <a:r>
              <a:rPr lang="en-US" sz="3200" b="1" spc="-135" dirty="0"/>
              <a:t> </a:t>
            </a:r>
            <a:r>
              <a:rPr lang="en-US" sz="3200" b="1" spc="-50" dirty="0"/>
              <a:t>Imagery</a:t>
            </a:r>
            <a:endParaRPr lang="en-US" sz="3200" b="1" dirty="0"/>
          </a:p>
        </p:txBody>
      </p:sp>
      <p:sp>
        <p:nvSpPr>
          <p:cNvPr id="3" name="Text Placeholder 2">
            <a:extLst>
              <a:ext uri="{FF2B5EF4-FFF2-40B4-BE49-F238E27FC236}">
                <a16:creationId xmlns:a16="http://schemas.microsoft.com/office/drawing/2014/main" id="{E9BCE6E5-CD89-0002-5540-985CE4C7300A}"/>
              </a:ext>
            </a:extLst>
          </p:cNvPr>
          <p:cNvSpPr>
            <a:spLocks noGrp="1"/>
          </p:cNvSpPr>
          <p:nvPr>
            <p:ph type="body" idx="1"/>
          </p:nvPr>
        </p:nvSpPr>
        <p:spPr>
          <a:xfrm>
            <a:off x="457200" y="1200151"/>
            <a:ext cx="8229600" cy="3394472"/>
          </a:xfrm>
        </p:spPr>
        <p:txBody>
          <a:bodyPr/>
          <a:lstStyle/>
          <a:p>
            <a:pPr marL="12700">
              <a:lnSpc>
                <a:spcPct val="100000"/>
              </a:lnSpc>
              <a:spcBef>
                <a:spcPts val="105"/>
              </a:spcBef>
            </a:pPr>
            <a:r>
              <a:rPr lang="en-US" sz="2800" spc="-120" dirty="0">
                <a:solidFill>
                  <a:srgbClr val="332B2B"/>
                </a:solidFill>
                <a:latin typeface="Verdana"/>
                <a:cs typeface="Verdana"/>
              </a:rPr>
              <a:t>In</a:t>
            </a:r>
            <a:r>
              <a:rPr lang="en-US" sz="2800" spc="-200" dirty="0">
                <a:solidFill>
                  <a:srgbClr val="332B2B"/>
                </a:solidFill>
                <a:latin typeface="Verdana"/>
                <a:cs typeface="Verdana"/>
              </a:rPr>
              <a:t> </a:t>
            </a:r>
            <a:r>
              <a:rPr lang="en-US" sz="2800" spc="-40" dirty="0">
                <a:solidFill>
                  <a:srgbClr val="332B2B"/>
                </a:solidFill>
                <a:latin typeface="Verdana"/>
                <a:cs typeface="Verdana"/>
              </a:rPr>
              <a:t>summary,</a:t>
            </a:r>
            <a:r>
              <a:rPr lang="en-US" sz="2800" spc="-195" dirty="0">
                <a:solidFill>
                  <a:srgbClr val="332B2B"/>
                </a:solidFill>
                <a:latin typeface="Verdana"/>
                <a:cs typeface="Verdana"/>
              </a:rPr>
              <a:t> </a:t>
            </a:r>
            <a:r>
              <a:rPr lang="en-US" sz="2800" dirty="0">
                <a:solidFill>
                  <a:srgbClr val="332B2B"/>
                </a:solidFill>
                <a:latin typeface="Verdana"/>
                <a:cs typeface="Verdana"/>
              </a:rPr>
              <a:t>the</a:t>
            </a:r>
            <a:r>
              <a:rPr lang="en-US" sz="2800" spc="-195" dirty="0">
                <a:solidFill>
                  <a:srgbClr val="332B2B"/>
                </a:solidFill>
                <a:latin typeface="Verdana"/>
                <a:cs typeface="Verdana"/>
              </a:rPr>
              <a:t> </a:t>
            </a:r>
            <a:r>
              <a:rPr lang="en-US" sz="2800" spc="55" dirty="0">
                <a:solidFill>
                  <a:srgbClr val="332B2B"/>
                </a:solidFill>
                <a:latin typeface="Verdana"/>
                <a:cs typeface="Verdana"/>
              </a:rPr>
              <a:t>fundamental</a:t>
            </a:r>
            <a:r>
              <a:rPr lang="en-US" sz="2800" spc="-195" dirty="0">
                <a:solidFill>
                  <a:srgbClr val="332B2B"/>
                </a:solidFill>
                <a:latin typeface="Verdana"/>
                <a:cs typeface="Verdana"/>
              </a:rPr>
              <a:t> </a:t>
            </a:r>
            <a:r>
              <a:rPr lang="en-US" sz="2800" spc="45" dirty="0">
                <a:solidFill>
                  <a:srgbClr val="332B2B"/>
                </a:solidFill>
                <a:latin typeface="Verdana"/>
                <a:cs typeface="Verdana"/>
              </a:rPr>
              <a:t>concepts</a:t>
            </a:r>
            <a:r>
              <a:rPr lang="en-US" sz="2800" spc="-195" dirty="0">
                <a:solidFill>
                  <a:srgbClr val="332B2B"/>
                </a:solidFill>
                <a:latin typeface="Verdana"/>
                <a:cs typeface="Verdana"/>
              </a:rPr>
              <a:t> </a:t>
            </a:r>
            <a:r>
              <a:rPr lang="en-US" sz="2800" spc="-25" dirty="0">
                <a:solidFill>
                  <a:srgbClr val="332B2B"/>
                </a:solidFill>
                <a:latin typeface="Verdana"/>
                <a:cs typeface="Verdana"/>
              </a:rPr>
              <a:t>of</a:t>
            </a:r>
            <a:r>
              <a:rPr lang="en-US" dirty="0">
                <a:latin typeface="Verdana"/>
                <a:cs typeface="Verdana"/>
              </a:rPr>
              <a:t>   pixels </a:t>
            </a:r>
            <a:r>
              <a:rPr lang="en-US" sz="2800" spc="-470" dirty="0">
                <a:solidFill>
                  <a:srgbClr val="332B2B"/>
                </a:solidFill>
                <a:latin typeface="Verdana"/>
                <a:cs typeface="Verdana"/>
              </a:rPr>
              <a:t>, </a:t>
            </a:r>
            <a:r>
              <a:rPr lang="en-US" spc="-470" dirty="0">
                <a:solidFill>
                  <a:srgbClr val="332B2B"/>
                </a:solidFill>
                <a:latin typeface="Verdana"/>
                <a:cs typeface="Verdana"/>
              </a:rPr>
              <a:t>r e s o l u t io n </a:t>
            </a:r>
            <a:r>
              <a:rPr lang="en-US" sz="2800" spc="-480" dirty="0">
                <a:solidFill>
                  <a:srgbClr val="332B2B"/>
                </a:solidFill>
                <a:latin typeface="Verdana"/>
                <a:cs typeface="Verdana"/>
              </a:rPr>
              <a:t>,</a:t>
            </a:r>
            <a:r>
              <a:rPr lang="en-US" spc="-480" dirty="0">
                <a:solidFill>
                  <a:srgbClr val="332B2B"/>
                </a:solidFill>
                <a:latin typeface="Verdana"/>
                <a:cs typeface="Verdana"/>
              </a:rPr>
              <a:t>c o l  o r  m o d e l  s </a:t>
            </a:r>
            <a:r>
              <a:rPr lang="en-US" sz="2800" spc="-420" dirty="0">
                <a:solidFill>
                  <a:srgbClr val="332B2B"/>
                </a:solidFill>
                <a:latin typeface="Verdana"/>
                <a:cs typeface="Verdana"/>
              </a:rPr>
              <a:t>, </a:t>
            </a:r>
            <a:r>
              <a:rPr lang="en-US" sz="2800" spc="-250" dirty="0">
                <a:solidFill>
                  <a:srgbClr val="332B2B"/>
                </a:solidFill>
                <a:latin typeface="Verdana"/>
                <a:cs typeface="Verdana"/>
              </a:rPr>
              <a:t> </a:t>
            </a:r>
            <a:r>
              <a:rPr lang="en-US" sz="2800" spc="50" dirty="0">
                <a:solidFill>
                  <a:srgbClr val="332B2B"/>
                </a:solidFill>
                <a:latin typeface="Verdana"/>
                <a:cs typeface="Verdana"/>
              </a:rPr>
              <a:t>and bit  depth </a:t>
            </a:r>
            <a:r>
              <a:rPr lang="en-US" sz="2800" spc="-50" dirty="0">
                <a:solidFill>
                  <a:srgbClr val="332B2B"/>
                </a:solidFill>
                <a:latin typeface="Verdana"/>
                <a:cs typeface="Verdana"/>
              </a:rPr>
              <a:t>are</a:t>
            </a:r>
            <a:r>
              <a:rPr lang="en-US" spc="-195" dirty="0">
                <a:solidFill>
                  <a:srgbClr val="332B2B"/>
                </a:solidFill>
                <a:latin typeface="Verdana"/>
                <a:cs typeface="Verdana"/>
              </a:rPr>
              <a:t> </a:t>
            </a:r>
            <a:r>
              <a:rPr lang="en-US" sz="2800" dirty="0">
                <a:solidFill>
                  <a:srgbClr val="332B2B"/>
                </a:solidFill>
                <a:latin typeface="Verdana"/>
                <a:cs typeface="Verdana"/>
              </a:rPr>
              <a:t>the</a:t>
            </a:r>
            <a:r>
              <a:rPr lang="en-US" sz="2800" spc="-185" dirty="0">
                <a:solidFill>
                  <a:srgbClr val="332B2B"/>
                </a:solidFill>
                <a:latin typeface="Verdana"/>
                <a:cs typeface="Verdana"/>
              </a:rPr>
              <a:t> </a:t>
            </a:r>
            <a:r>
              <a:rPr lang="en-US" sz="2800" spc="75" dirty="0">
                <a:solidFill>
                  <a:srgbClr val="332B2B"/>
                </a:solidFill>
                <a:latin typeface="Verdana"/>
                <a:cs typeface="Verdana"/>
              </a:rPr>
              <a:t>building</a:t>
            </a:r>
            <a:r>
              <a:rPr lang="en-US" sz="2800" spc="-185" dirty="0">
                <a:solidFill>
                  <a:srgbClr val="332B2B"/>
                </a:solidFill>
                <a:latin typeface="Verdana"/>
                <a:cs typeface="Verdana"/>
              </a:rPr>
              <a:t> </a:t>
            </a:r>
            <a:r>
              <a:rPr lang="en-US" sz="2800" dirty="0">
                <a:solidFill>
                  <a:srgbClr val="332B2B"/>
                </a:solidFill>
                <a:latin typeface="Verdana"/>
                <a:cs typeface="Verdana"/>
              </a:rPr>
              <a:t>blocks</a:t>
            </a:r>
            <a:r>
              <a:rPr lang="en-US" sz="2800" spc="-185" dirty="0">
                <a:solidFill>
                  <a:srgbClr val="332B2B"/>
                </a:solidFill>
                <a:latin typeface="Verdana"/>
                <a:cs typeface="Verdana"/>
              </a:rPr>
              <a:t> </a:t>
            </a:r>
            <a:r>
              <a:rPr lang="en-US" sz="2800" dirty="0">
                <a:solidFill>
                  <a:srgbClr val="332B2B"/>
                </a:solidFill>
                <a:latin typeface="Verdana"/>
                <a:cs typeface="Verdana"/>
              </a:rPr>
              <a:t>of</a:t>
            </a:r>
            <a:r>
              <a:rPr lang="en-US" sz="2800" spc="-180" dirty="0">
                <a:solidFill>
                  <a:srgbClr val="332B2B"/>
                </a:solidFill>
                <a:latin typeface="Verdana"/>
                <a:cs typeface="Verdana"/>
              </a:rPr>
              <a:t> </a:t>
            </a:r>
            <a:r>
              <a:rPr lang="en-US" sz="2800" spc="-10" dirty="0">
                <a:solidFill>
                  <a:srgbClr val="332B2B"/>
                </a:solidFill>
                <a:latin typeface="Verdana"/>
                <a:cs typeface="Verdana"/>
              </a:rPr>
              <a:t>digital</a:t>
            </a:r>
            <a:endParaRPr lang="en-US" sz="2800" dirty="0">
              <a:latin typeface="Verdana"/>
              <a:cs typeface="Verdana"/>
            </a:endParaRPr>
          </a:p>
          <a:p>
            <a:pPr marL="0" marR="5080" indent="0">
              <a:lnSpc>
                <a:spcPct val="101499"/>
              </a:lnSpc>
              <a:spcBef>
                <a:spcPts val="25"/>
              </a:spcBef>
              <a:buNone/>
            </a:pPr>
            <a:r>
              <a:rPr lang="en-US" sz="2800" spc="-50" dirty="0">
                <a:solidFill>
                  <a:srgbClr val="332B2B"/>
                </a:solidFill>
                <a:latin typeface="Verdana"/>
                <a:cs typeface="Verdana"/>
              </a:rPr>
              <a:t>imagery.</a:t>
            </a:r>
            <a:endParaRPr lang="en-US" dirty="0"/>
          </a:p>
        </p:txBody>
      </p:sp>
      <p:sp>
        <p:nvSpPr>
          <p:cNvPr id="5" name="Slide Number Placeholder 4">
            <a:extLst>
              <a:ext uri="{FF2B5EF4-FFF2-40B4-BE49-F238E27FC236}">
                <a16:creationId xmlns:a16="http://schemas.microsoft.com/office/drawing/2014/main" id="{9CE3AC40-7BC0-4BC2-714D-6611DDC8B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Picture 3">
            <a:extLst>
              <a:ext uri="{FF2B5EF4-FFF2-40B4-BE49-F238E27FC236}">
                <a16:creationId xmlns:a16="http://schemas.microsoft.com/office/drawing/2014/main" id="{6465745C-1C18-5593-86B9-3D425A6038B2}"/>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12274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29A-47A6-89A9-57AF-B811AF39DD79}"/>
              </a:ext>
            </a:extLst>
          </p:cNvPr>
          <p:cNvSpPr>
            <a:spLocks noGrp="1"/>
          </p:cNvSpPr>
          <p:nvPr>
            <p:ph type="title"/>
          </p:nvPr>
        </p:nvSpPr>
        <p:spPr/>
        <p:txBody>
          <a:bodyPr>
            <a:normAutofit/>
          </a:bodyPr>
          <a:lstStyle/>
          <a:p>
            <a:r>
              <a:rPr lang="en-US" sz="3200" b="1" spc="-50" dirty="0"/>
              <a:t>Conclusion:</a:t>
            </a:r>
            <a:r>
              <a:rPr lang="en-US" sz="3200" b="1" spc="-135" dirty="0"/>
              <a:t> </a:t>
            </a:r>
            <a:r>
              <a:rPr lang="en-US" sz="3200" b="1" spc="-70" dirty="0"/>
              <a:t>Mastering</a:t>
            </a:r>
            <a:r>
              <a:rPr lang="en-US" sz="3200" b="1" spc="-135" dirty="0"/>
              <a:t> </a:t>
            </a:r>
            <a:r>
              <a:rPr lang="en-US" sz="3200" b="1" spc="-10" dirty="0"/>
              <a:t>Digital</a:t>
            </a:r>
            <a:r>
              <a:rPr lang="en-US" sz="3200" b="1" spc="-135" dirty="0"/>
              <a:t> </a:t>
            </a:r>
            <a:r>
              <a:rPr lang="en-US" sz="3200" b="1" spc="-50" dirty="0"/>
              <a:t>Imagery</a:t>
            </a:r>
            <a:endParaRPr lang="en-US" sz="3200" b="1" dirty="0"/>
          </a:p>
        </p:txBody>
      </p:sp>
      <p:sp>
        <p:nvSpPr>
          <p:cNvPr id="3" name="Text Placeholder 2">
            <a:extLst>
              <a:ext uri="{FF2B5EF4-FFF2-40B4-BE49-F238E27FC236}">
                <a16:creationId xmlns:a16="http://schemas.microsoft.com/office/drawing/2014/main" id="{E9BCE6E5-CD89-0002-5540-985CE4C7300A}"/>
              </a:ext>
            </a:extLst>
          </p:cNvPr>
          <p:cNvSpPr>
            <a:spLocks noGrp="1"/>
          </p:cNvSpPr>
          <p:nvPr>
            <p:ph type="body" idx="1"/>
          </p:nvPr>
        </p:nvSpPr>
        <p:spPr>
          <a:xfrm>
            <a:off x="457200" y="1200151"/>
            <a:ext cx="8229600" cy="3394472"/>
          </a:xfrm>
        </p:spPr>
        <p:txBody>
          <a:bodyPr/>
          <a:lstStyle/>
          <a:p>
            <a:pPr marL="12700">
              <a:lnSpc>
                <a:spcPct val="100000"/>
              </a:lnSpc>
              <a:spcBef>
                <a:spcPts val="105"/>
              </a:spcBef>
            </a:pP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By</a:t>
            </a:r>
            <a:r>
              <a:rPr lang="en-US" sz="2800" spc="-20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understanding</a:t>
            </a:r>
            <a:r>
              <a:rPr lang="en-US" sz="2800" spc="-20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these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elements,</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0" dirty="0">
                <a:solidFill>
                  <a:srgbClr val="332B2B"/>
                </a:solidFill>
                <a:latin typeface="Calibri" panose="020F0502020204030204" pitchFamily="34" charset="0"/>
                <a:ea typeface="Calibri" panose="020F0502020204030204" pitchFamily="34" charset="0"/>
                <a:cs typeface="Calibri" panose="020F0502020204030204" pitchFamily="34" charset="0"/>
              </a:rPr>
              <a:t>you</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can</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create,</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manipulate,</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and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optimize</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digital</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for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various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applications</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industries.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9CE3AC40-7BC0-4BC2-714D-6611DDC8B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4" name="object 4"/>
          <p:cNvPicPr/>
          <p:nvPr/>
        </p:nvPicPr>
        <p:blipFill>
          <a:blip r:embed="rId2" cstate="print"/>
          <a:stretch>
            <a:fillRect/>
          </a:stretch>
        </p:blipFill>
        <p:spPr>
          <a:xfrm>
            <a:off x="1" y="2758440"/>
            <a:ext cx="2133600" cy="2385060"/>
          </a:xfrm>
          <a:prstGeom prst="rect">
            <a:avLst/>
          </a:prstGeom>
          <a:ln>
            <a:noFill/>
          </a:ln>
          <a:effectLst>
            <a:softEdge rad="112500"/>
          </a:effectLst>
        </p:spPr>
      </p:pic>
      <p:pic>
        <p:nvPicPr>
          <p:cNvPr id="6" name="Picture 5">
            <a:extLst>
              <a:ext uri="{FF2B5EF4-FFF2-40B4-BE49-F238E27FC236}">
                <a16:creationId xmlns:a16="http://schemas.microsoft.com/office/drawing/2014/main" id="{DF73A5A8-3DB2-2038-3138-B55941C2ED6A}"/>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082613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Digital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lstStyle/>
          <a:p>
            <a:r>
              <a:rPr lang="en-US" dirty="0"/>
              <a:t>A digital image is a representation of a two-dimensional visual object in a digital format. It is composed of pixels (in the case of raster images) or paths defined by mathematical equations (in the case of vector images). </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7E06F920-2346-3F03-D45D-B8359288CDF8}"/>
              </a:ext>
            </a:extLst>
          </p:cNvPr>
          <p:cNvPicPr>
            <a:picLocks noChangeAspect="1"/>
          </p:cNvPicPr>
          <p:nvPr/>
        </p:nvPicPr>
        <p:blipFill>
          <a:blip r:embed="rId2"/>
          <a:stretch>
            <a:fillRect/>
          </a:stretch>
        </p:blipFill>
        <p:spPr>
          <a:xfrm>
            <a:off x="0" y="3619500"/>
            <a:ext cx="2857500" cy="1524000"/>
          </a:xfrm>
          <a:prstGeom prst="rect">
            <a:avLst/>
          </a:prstGeom>
          <a:ln>
            <a:noFill/>
          </a:ln>
          <a:effectLst>
            <a:softEdge rad="112500"/>
          </a:effectLst>
        </p:spPr>
      </p:pic>
      <p:pic>
        <p:nvPicPr>
          <p:cNvPr id="4" name="Picture 3">
            <a:extLst>
              <a:ext uri="{FF2B5EF4-FFF2-40B4-BE49-F238E27FC236}">
                <a16:creationId xmlns:a16="http://schemas.microsoft.com/office/drawing/2014/main" id="{C9125FD0-5F43-B120-FC82-18BA3FA00776}"/>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39267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6B98-B8FB-4589-6D39-6D928252E68E}"/>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Image Types</a:t>
            </a:r>
            <a:endParaRPr lang="en-US" sz="3200" dirty="0"/>
          </a:p>
        </p:txBody>
      </p:sp>
      <p:sp>
        <p:nvSpPr>
          <p:cNvPr id="4" name="Text Placeholder 3">
            <a:extLst>
              <a:ext uri="{FF2B5EF4-FFF2-40B4-BE49-F238E27FC236}">
                <a16:creationId xmlns:a16="http://schemas.microsoft.com/office/drawing/2014/main" id="{00ED6565-B10D-A6E6-DCD4-5A4814DE1021}"/>
              </a:ext>
            </a:extLst>
          </p:cNvPr>
          <p:cNvSpPr>
            <a:spLocks noGrp="1"/>
          </p:cNvSpPr>
          <p:nvPr>
            <p:ph type="body" idx="2"/>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Raster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Pixel-based</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detailed and complex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Vector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Path-based </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Resolution-independent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images with sharp edges and flat colors</a:t>
            </a:r>
          </a:p>
        </p:txBody>
      </p:sp>
      <p:sp>
        <p:nvSpPr>
          <p:cNvPr id="5" name="Slide Number Placeholder 4">
            <a:extLst>
              <a:ext uri="{FF2B5EF4-FFF2-40B4-BE49-F238E27FC236}">
                <a16:creationId xmlns:a16="http://schemas.microsoft.com/office/drawing/2014/main" id="{CC20090E-7774-DB39-AAD5-082C538F5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Online Media 5" title="Types of Digital Images">
            <a:hlinkClick r:id="" action="ppaction://media"/>
            <a:extLst>
              <a:ext uri="{FF2B5EF4-FFF2-40B4-BE49-F238E27FC236}">
                <a16:creationId xmlns:a16="http://schemas.microsoft.com/office/drawing/2014/main" id="{69B94028-FCD2-DAC3-3F98-D7226E872625}"/>
              </a:ext>
            </a:extLst>
          </p:cNvPr>
          <p:cNvPicPr>
            <a:picLocks noRot="1" noChangeAspect="1"/>
          </p:cNvPicPr>
          <p:nvPr>
            <a:videoFile r:link="rId1"/>
          </p:nvPr>
        </p:nvPicPr>
        <p:blipFill>
          <a:blip r:embed="rId3"/>
          <a:stretch>
            <a:fillRect/>
          </a:stretch>
        </p:blipFill>
        <p:spPr>
          <a:xfrm>
            <a:off x="3465514" y="1104900"/>
            <a:ext cx="5678486" cy="3205836"/>
          </a:xfrm>
          <a:prstGeom prst="rect">
            <a:avLst/>
          </a:prstGeom>
          <a:ln>
            <a:noFill/>
          </a:ln>
          <a:effectLst>
            <a:softEdge rad="112500"/>
          </a:effectLst>
        </p:spPr>
      </p:pic>
      <p:pic>
        <p:nvPicPr>
          <p:cNvPr id="3" name="Picture 2">
            <a:extLst>
              <a:ext uri="{FF2B5EF4-FFF2-40B4-BE49-F238E27FC236}">
                <a16:creationId xmlns:a16="http://schemas.microsoft.com/office/drawing/2014/main" id="{0D5A1B42-43D0-8B66-2931-F62C0F3C6D29}"/>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4098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4890194"/>
            <a:ext cx="2133600" cy="273844"/>
          </a:xfrm>
        </p:spPr>
        <p:txBody>
          <a:bodyPr/>
          <a:lstStyle/>
          <a:p>
            <a:fld id="{B6F15528-21DE-4FAA-801E-634DDDAF4B2B}" type="slidenum">
              <a:rPr lang="en-US" smtClean="0"/>
              <a:pPr/>
              <a:t>2</a:t>
            </a:fld>
            <a:endParaRPr lang="en-US" dirty="0"/>
          </a:p>
        </p:txBody>
      </p:sp>
      <p:sp>
        <p:nvSpPr>
          <p:cNvPr id="2" name="TextBox 1">
            <a:extLst>
              <a:ext uri="{FF2B5EF4-FFF2-40B4-BE49-F238E27FC236}">
                <a16:creationId xmlns:a16="http://schemas.microsoft.com/office/drawing/2014/main" id="{50563C78-E46D-ECF0-5AD0-56C77AB91C1D}"/>
              </a:ext>
            </a:extLst>
          </p:cNvPr>
          <p:cNvSpPr txBox="1"/>
          <p:nvPr/>
        </p:nvSpPr>
        <p:spPr>
          <a:xfrm>
            <a:off x="323528" y="411510"/>
            <a:ext cx="8424936" cy="523220"/>
          </a:xfrm>
          <a:prstGeom prst="rect">
            <a:avLst/>
          </a:prstGeom>
          <a:noFill/>
        </p:spPr>
        <p:txBody>
          <a:bodyPr wrap="square" rtlCol="0">
            <a:spAutoFit/>
          </a:bodyPr>
          <a:lstStyle/>
          <a:p>
            <a:pPr algn="ctr"/>
            <a:r>
              <a:rPr lang="en-IN" sz="2800" dirty="0"/>
              <a:t>WHAT IS DIGITAL IMAGE</a:t>
            </a:r>
          </a:p>
        </p:txBody>
      </p:sp>
      <p:sp>
        <p:nvSpPr>
          <p:cNvPr id="3" name="TextBox 2">
            <a:extLst>
              <a:ext uri="{FF2B5EF4-FFF2-40B4-BE49-F238E27FC236}">
                <a16:creationId xmlns:a16="http://schemas.microsoft.com/office/drawing/2014/main" id="{3FD1C2C1-5C42-6DA4-2543-11AAE8509D84}"/>
              </a:ext>
            </a:extLst>
          </p:cNvPr>
          <p:cNvSpPr txBox="1"/>
          <p:nvPr/>
        </p:nvSpPr>
        <p:spPr>
          <a:xfrm>
            <a:off x="323528" y="1203598"/>
            <a:ext cx="3816424" cy="2585323"/>
          </a:xfrm>
          <a:prstGeom prst="rect">
            <a:avLst/>
          </a:prstGeom>
          <a:noFill/>
        </p:spPr>
        <p:txBody>
          <a:bodyPr wrap="square" rtlCol="0">
            <a:spAutoFit/>
          </a:bodyPr>
          <a:lstStyle/>
          <a:p>
            <a:endParaRPr lang="en-US" dirty="0"/>
          </a:p>
          <a:p>
            <a:endParaRPr lang="en-US" dirty="0"/>
          </a:p>
          <a:p>
            <a:r>
              <a:rPr lang="en-US" dirty="0"/>
              <a:t>Digital image representation refers to the way images are stored, processed, and displayed in digital </a:t>
            </a:r>
          </a:p>
          <a:p>
            <a:endParaRPr lang="en-US" dirty="0"/>
          </a:p>
          <a:p>
            <a:r>
              <a:rPr lang="en-US" dirty="0"/>
              <a:t>Each pixel has a color value, which can be represented in different color models (e.g., RGB, grayscale).</a:t>
            </a:r>
            <a:endParaRPr lang="en-IN" dirty="0"/>
          </a:p>
        </p:txBody>
      </p:sp>
      <p:pic>
        <p:nvPicPr>
          <p:cNvPr id="8" name="Picture 7">
            <a:extLst>
              <a:ext uri="{FF2B5EF4-FFF2-40B4-BE49-F238E27FC236}">
                <a16:creationId xmlns:a16="http://schemas.microsoft.com/office/drawing/2014/main" id="{7BDBEA9C-89C5-3D56-6059-9418AEC28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1419622"/>
            <a:ext cx="3350667" cy="2962762"/>
          </a:xfrm>
          <a:prstGeom prst="rect">
            <a:avLst/>
          </a:prstGeom>
        </p:spPr>
      </p:pic>
      <p:pic>
        <p:nvPicPr>
          <p:cNvPr id="9" name="Picture 8" descr="Acharya logo.png">
            <a:extLst>
              <a:ext uri="{FF2B5EF4-FFF2-40B4-BE49-F238E27FC236}">
                <a16:creationId xmlns:a16="http://schemas.microsoft.com/office/drawing/2014/main" id="{16353B47-C3CA-B402-D4A9-A3296BB441B6}"/>
              </a:ext>
            </a:extLst>
          </p:cNvPr>
          <p:cNvPicPr>
            <a:picLocks noChangeAspect="1"/>
          </p:cNvPicPr>
          <p:nvPr/>
        </p:nvPicPr>
        <p:blipFill>
          <a:blip r:embed="rId3" cstate="print"/>
          <a:stretch>
            <a:fillRect/>
          </a:stretch>
        </p:blipFill>
        <p:spPr>
          <a:xfrm>
            <a:off x="8305800" y="44389"/>
            <a:ext cx="762000" cy="734786"/>
          </a:xfrm>
          <a:prstGeom prst="rect">
            <a:avLst/>
          </a:prstGeom>
        </p:spPr>
      </p:pic>
      <p:pic>
        <p:nvPicPr>
          <p:cNvPr id="5" name="Picture 4">
            <a:extLst>
              <a:ext uri="{FF2B5EF4-FFF2-40B4-BE49-F238E27FC236}">
                <a16:creationId xmlns:a16="http://schemas.microsoft.com/office/drawing/2014/main" id="{FDC84377-6FD9-113F-10C7-027437615EC0}"/>
              </a:ext>
            </a:extLst>
          </p:cNvPr>
          <p:cNvPicPr>
            <a:picLocks noChangeAspect="1"/>
          </p:cNvPicPr>
          <p:nvPr/>
        </p:nvPicPr>
        <p:blipFill>
          <a:blip r:embed="rId4"/>
          <a:stretch>
            <a:fillRect/>
          </a:stretch>
        </p:blipFill>
        <p:spPr>
          <a:xfrm>
            <a:off x="8001000" y="0"/>
            <a:ext cx="1143000" cy="1104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61EF8-965C-5E4E-2903-3AA170ACE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5" name="Types of Digital Images">
            <a:hlinkClick r:id="" action="ppaction://media"/>
            <a:extLst>
              <a:ext uri="{FF2B5EF4-FFF2-40B4-BE49-F238E27FC236}">
                <a16:creationId xmlns:a16="http://schemas.microsoft.com/office/drawing/2014/main" id="{BD66D0C4-22EE-D615-09CA-5C3F74257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978B615-90A2-470D-5076-18BF312D442B}"/>
              </a:ext>
            </a:extLst>
          </p:cNvPr>
          <p:cNvPicPr>
            <a:picLocks noChangeAspect="1"/>
          </p:cNvPicPr>
          <p:nvPr/>
        </p:nvPicPr>
        <p:blipFill>
          <a:blip r:embed="rId5"/>
          <a:stretch>
            <a:fillRect/>
          </a:stretch>
        </p:blipFill>
        <p:spPr>
          <a:xfrm>
            <a:off x="8001000" y="0"/>
            <a:ext cx="1143000" cy="1104900"/>
          </a:xfrm>
          <a:prstGeom prst="rect">
            <a:avLst/>
          </a:prstGeom>
        </p:spPr>
      </p:pic>
    </p:spTree>
    <p:extLst>
      <p:ext uri="{BB962C8B-B14F-4D97-AF65-F5344CB8AC3E}">
        <p14:creationId xmlns:p14="http://schemas.microsoft.com/office/powerpoint/2010/main" val="289907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83CC-8DF8-104A-FC69-F36B6ABCF76E}"/>
              </a:ext>
            </a:extLst>
          </p:cNvPr>
          <p:cNvSpPr>
            <a:spLocks noGrp="1"/>
          </p:cNvSpPr>
          <p:nvPr>
            <p:ph type="title"/>
          </p:nvPr>
        </p:nvSpPr>
        <p:spPr/>
        <p:txBody>
          <a:bodyPr>
            <a:normAutofit/>
          </a:bodyPr>
          <a:lstStyle/>
          <a:p>
            <a:r>
              <a:rPr lang="en-US" sz="3200" b="1" dirty="0"/>
              <a:t>Difference on Characteristics of Images</a:t>
            </a:r>
          </a:p>
        </p:txBody>
      </p:sp>
      <p:sp>
        <p:nvSpPr>
          <p:cNvPr id="3" name="Text Placeholder 2">
            <a:extLst>
              <a:ext uri="{FF2B5EF4-FFF2-40B4-BE49-F238E27FC236}">
                <a16:creationId xmlns:a16="http://schemas.microsoft.com/office/drawing/2014/main" id="{8078E4B7-205E-E3F7-EBAA-4A753B32AC3A}"/>
              </a:ext>
            </a:extLst>
          </p:cNvPr>
          <p:cNvSpPr>
            <a:spLocks noGrp="1"/>
          </p:cNvSpPr>
          <p:nvPr>
            <p:ph type="body" idx="1"/>
          </p:nvPr>
        </p:nvSpPr>
        <p:spPr/>
        <p:txBody>
          <a:bodyPr>
            <a:normAutofit fontScale="92500" lnSpcReduction="10000"/>
          </a:bodyPr>
          <a:lstStyle/>
          <a:p>
            <a:r>
              <a:rPr lang="en-US" dirty="0"/>
              <a:t>Raster Images</a:t>
            </a:r>
          </a:p>
        </p:txBody>
      </p:sp>
      <p:sp>
        <p:nvSpPr>
          <p:cNvPr id="4" name="Text Placeholder 3">
            <a:extLst>
              <a:ext uri="{FF2B5EF4-FFF2-40B4-BE49-F238E27FC236}">
                <a16:creationId xmlns:a16="http://schemas.microsoft.com/office/drawing/2014/main" id="{6072C6AB-6263-AD26-0CC2-BCE5BC9A2739}"/>
              </a:ext>
            </a:extLst>
          </p:cNvPr>
          <p:cNvSpPr>
            <a:spLocks noGrp="1"/>
          </p:cNvSpPr>
          <p:nvPr>
            <p:ph type="body" idx="2"/>
          </p:nvPr>
        </p:nvSpPr>
        <p:spPr/>
        <p:txBody>
          <a:bodyPr>
            <a:normAutofit/>
          </a:bodyPr>
          <a:lstStyle/>
          <a:p>
            <a:r>
              <a:rPr lang="en-US" sz="2000" dirty="0"/>
              <a:t>Composed of pixels in a grid.</a:t>
            </a:r>
          </a:p>
          <a:p>
            <a:r>
              <a:rPr lang="en-US" sz="2000" dirty="0"/>
              <a:t>Resolution-dependent; quality degrades when scaled up.</a:t>
            </a:r>
          </a:p>
        </p:txBody>
      </p:sp>
      <p:sp>
        <p:nvSpPr>
          <p:cNvPr id="5" name="Text Placeholder 4">
            <a:extLst>
              <a:ext uri="{FF2B5EF4-FFF2-40B4-BE49-F238E27FC236}">
                <a16:creationId xmlns:a16="http://schemas.microsoft.com/office/drawing/2014/main" id="{9548E72A-A2FA-B86D-35B7-629EEC96F6F4}"/>
              </a:ext>
            </a:extLst>
          </p:cNvPr>
          <p:cNvSpPr>
            <a:spLocks noGrp="1"/>
          </p:cNvSpPr>
          <p:nvPr>
            <p:ph type="body" idx="3"/>
          </p:nvPr>
        </p:nvSpPr>
        <p:spPr/>
        <p:txBody>
          <a:bodyPr>
            <a:normAutofit fontScale="92500" lnSpcReduction="10000"/>
          </a:bodyPr>
          <a:lstStyle/>
          <a:p>
            <a:r>
              <a:rPr lang="en-US" dirty="0"/>
              <a:t>Vector Images</a:t>
            </a:r>
          </a:p>
        </p:txBody>
      </p:sp>
      <p:sp>
        <p:nvSpPr>
          <p:cNvPr id="6" name="Text Placeholder 5">
            <a:extLst>
              <a:ext uri="{FF2B5EF4-FFF2-40B4-BE49-F238E27FC236}">
                <a16:creationId xmlns:a16="http://schemas.microsoft.com/office/drawing/2014/main" id="{9D3FF2A2-86D9-9003-9D48-B58137276170}"/>
              </a:ext>
            </a:extLst>
          </p:cNvPr>
          <p:cNvSpPr>
            <a:spLocks noGrp="1"/>
          </p:cNvSpPr>
          <p:nvPr>
            <p:ph type="body" idx="4"/>
          </p:nvPr>
        </p:nvSpPr>
        <p:spPr/>
        <p:txBody>
          <a:bodyPr>
            <a:normAutofit/>
          </a:bodyPr>
          <a:lstStyle/>
          <a:p>
            <a:r>
              <a:rPr lang="en-US" sz="2000" dirty="0"/>
              <a:t>Composed of paths defined by mathematical equations.</a:t>
            </a:r>
          </a:p>
          <a:p>
            <a:r>
              <a:rPr lang="en-US" sz="2000" dirty="0"/>
              <a:t>Resolution-independent; quality remains consistent when scaled up.</a:t>
            </a:r>
          </a:p>
        </p:txBody>
      </p:sp>
      <p:sp>
        <p:nvSpPr>
          <p:cNvPr id="7" name="Slide Number Placeholder 6">
            <a:extLst>
              <a:ext uri="{FF2B5EF4-FFF2-40B4-BE49-F238E27FC236}">
                <a16:creationId xmlns:a16="http://schemas.microsoft.com/office/drawing/2014/main" id="{2812FE3B-5984-CAC0-BFDB-C75B12C5F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12" name="Picture 11">
            <a:extLst>
              <a:ext uri="{FF2B5EF4-FFF2-40B4-BE49-F238E27FC236}">
                <a16:creationId xmlns:a16="http://schemas.microsoft.com/office/drawing/2014/main" id="{005B0FB9-F843-30B2-CA0E-342B5F14C467}"/>
              </a:ext>
            </a:extLst>
          </p:cNvPr>
          <p:cNvPicPr>
            <a:picLocks noChangeAspect="1"/>
          </p:cNvPicPr>
          <p:nvPr/>
        </p:nvPicPr>
        <p:blipFill>
          <a:blip r:embed="rId2"/>
          <a:stretch>
            <a:fillRect/>
          </a:stretch>
        </p:blipFill>
        <p:spPr>
          <a:xfrm>
            <a:off x="0" y="3626469"/>
            <a:ext cx="2427249" cy="1517031"/>
          </a:xfrm>
          <a:prstGeom prst="rect">
            <a:avLst/>
          </a:prstGeom>
          <a:ln>
            <a:noFill/>
          </a:ln>
          <a:effectLst>
            <a:softEdge rad="112500"/>
          </a:effectLst>
        </p:spPr>
      </p:pic>
      <p:pic>
        <p:nvPicPr>
          <p:cNvPr id="8" name="Picture 7">
            <a:extLst>
              <a:ext uri="{FF2B5EF4-FFF2-40B4-BE49-F238E27FC236}">
                <a16:creationId xmlns:a16="http://schemas.microsoft.com/office/drawing/2014/main" id="{AA92D329-6843-5854-3350-B992AA78942A}"/>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2862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83CC-8DF8-104A-FC69-F36B6ABCF76E}"/>
              </a:ext>
            </a:extLst>
          </p:cNvPr>
          <p:cNvSpPr>
            <a:spLocks noGrp="1"/>
          </p:cNvSpPr>
          <p:nvPr>
            <p:ph type="title"/>
          </p:nvPr>
        </p:nvSpPr>
        <p:spPr/>
        <p:txBody>
          <a:bodyPr>
            <a:normAutofit/>
          </a:bodyPr>
          <a:lstStyle/>
          <a:p>
            <a:r>
              <a:rPr lang="en-US" sz="3200" b="1" dirty="0"/>
              <a:t>Difference on Common Formats Images</a:t>
            </a:r>
          </a:p>
        </p:txBody>
      </p:sp>
      <p:sp>
        <p:nvSpPr>
          <p:cNvPr id="3" name="Text Placeholder 2">
            <a:extLst>
              <a:ext uri="{FF2B5EF4-FFF2-40B4-BE49-F238E27FC236}">
                <a16:creationId xmlns:a16="http://schemas.microsoft.com/office/drawing/2014/main" id="{8078E4B7-205E-E3F7-EBAA-4A753B32AC3A}"/>
              </a:ext>
            </a:extLst>
          </p:cNvPr>
          <p:cNvSpPr>
            <a:spLocks noGrp="1"/>
          </p:cNvSpPr>
          <p:nvPr>
            <p:ph type="body" idx="1"/>
          </p:nvPr>
        </p:nvSpPr>
        <p:spPr/>
        <p:txBody>
          <a:bodyPr>
            <a:normAutofit fontScale="92500" lnSpcReduction="10000"/>
          </a:bodyPr>
          <a:lstStyle/>
          <a:p>
            <a:r>
              <a:rPr lang="en-US" dirty="0"/>
              <a:t>Raster Images</a:t>
            </a:r>
          </a:p>
        </p:txBody>
      </p:sp>
      <p:sp>
        <p:nvSpPr>
          <p:cNvPr id="4" name="Text Placeholder 3">
            <a:extLst>
              <a:ext uri="{FF2B5EF4-FFF2-40B4-BE49-F238E27FC236}">
                <a16:creationId xmlns:a16="http://schemas.microsoft.com/office/drawing/2014/main" id="{6072C6AB-6263-AD26-0CC2-BCE5BC9A2739}"/>
              </a:ext>
            </a:extLst>
          </p:cNvPr>
          <p:cNvSpPr>
            <a:spLocks noGrp="1"/>
          </p:cNvSpPr>
          <p:nvPr>
            <p:ph type="body" idx="2"/>
          </p:nvPr>
        </p:nvSpPr>
        <p:spPr/>
        <p:txBody>
          <a:bodyPr>
            <a:normAutofit/>
          </a:bodyPr>
          <a:lstStyle/>
          <a:p>
            <a:r>
              <a:rPr lang="en-US" sz="2000" b="1" dirty="0"/>
              <a:t>JPEG (Joint Photographic Experts Group): </a:t>
            </a:r>
            <a:r>
              <a:rPr lang="en-US" sz="2000" dirty="0"/>
              <a:t>Commonly used for photographs and images with many colors and gradients. </a:t>
            </a:r>
          </a:p>
          <a:p>
            <a:r>
              <a:rPr lang="en-US" sz="2000" b="1" dirty="0"/>
              <a:t>PNG (Portable Network Graphics): </a:t>
            </a:r>
            <a:r>
              <a:rPr lang="en-US" sz="2000" dirty="0"/>
              <a:t>Supports lossless compression and transparency. </a:t>
            </a:r>
          </a:p>
        </p:txBody>
      </p:sp>
      <p:sp>
        <p:nvSpPr>
          <p:cNvPr id="5" name="Text Placeholder 4">
            <a:extLst>
              <a:ext uri="{FF2B5EF4-FFF2-40B4-BE49-F238E27FC236}">
                <a16:creationId xmlns:a16="http://schemas.microsoft.com/office/drawing/2014/main" id="{9548E72A-A2FA-B86D-35B7-629EEC96F6F4}"/>
              </a:ext>
            </a:extLst>
          </p:cNvPr>
          <p:cNvSpPr>
            <a:spLocks noGrp="1"/>
          </p:cNvSpPr>
          <p:nvPr>
            <p:ph type="body" idx="3"/>
          </p:nvPr>
        </p:nvSpPr>
        <p:spPr/>
        <p:txBody>
          <a:bodyPr>
            <a:normAutofit fontScale="92500" lnSpcReduction="10000"/>
          </a:bodyPr>
          <a:lstStyle/>
          <a:p>
            <a:r>
              <a:rPr lang="en-US" dirty="0"/>
              <a:t>Vector Images</a:t>
            </a:r>
          </a:p>
        </p:txBody>
      </p:sp>
      <p:sp>
        <p:nvSpPr>
          <p:cNvPr id="6" name="Text Placeholder 5">
            <a:extLst>
              <a:ext uri="{FF2B5EF4-FFF2-40B4-BE49-F238E27FC236}">
                <a16:creationId xmlns:a16="http://schemas.microsoft.com/office/drawing/2014/main" id="{9D3FF2A2-86D9-9003-9D48-B58137276170}"/>
              </a:ext>
            </a:extLst>
          </p:cNvPr>
          <p:cNvSpPr>
            <a:spLocks noGrp="1"/>
          </p:cNvSpPr>
          <p:nvPr>
            <p:ph type="body" idx="4"/>
          </p:nvPr>
        </p:nvSpPr>
        <p:spPr/>
        <p:txBody>
          <a:bodyPr>
            <a:normAutofit/>
          </a:bodyPr>
          <a:lstStyle/>
          <a:p>
            <a:r>
              <a:rPr lang="en-US" sz="2000" b="1" dirty="0"/>
              <a:t>SVG (Scalable Vector Graphics): </a:t>
            </a:r>
            <a:r>
              <a:rPr lang="en-US" sz="2000" dirty="0"/>
              <a:t>XML-based format for web use. Supports interactivity and animation.</a:t>
            </a:r>
          </a:p>
          <a:p>
            <a:r>
              <a:rPr lang="en-US" sz="2000" b="1" dirty="0"/>
              <a:t>PDF (Portable Document Format):</a:t>
            </a:r>
            <a:r>
              <a:rPr lang="en-US" sz="2000" dirty="0"/>
              <a:t> Can contain both vector and raster data. Commonly used for documents and graphics.</a:t>
            </a:r>
          </a:p>
        </p:txBody>
      </p:sp>
      <p:sp>
        <p:nvSpPr>
          <p:cNvPr id="7" name="Slide Number Placeholder 6">
            <a:extLst>
              <a:ext uri="{FF2B5EF4-FFF2-40B4-BE49-F238E27FC236}">
                <a16:creationId xmlns:a16="http://schemas.microsoft.com/office/drawing/2014/main" id="{2812FE3B-5984-CAC0-BFDB-C75B12C5F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8" name="Picture 7">
            <a:extLst>
              <a:ext uri="{FF2B5EF4-FFF2-40B4-BE49-F238E27FC236}">
                <a16:creationId xmlns:a16="http://schemas.microsoft.com/office/drawing/2014/main" id="{2AC43A9F-84BB-E1F1-9F8F-2B51C5DE0BE9}"/>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68760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Raster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lstStyle/>
          <a:p>
            <a:r>
              <a:rPr lang="en-US" dirty="0"/>
              <a:t>Raster images, also known as bitmap images, are composed of individual pixels. Each pixel has a specific color value and position within the grid that forms the image.</a:t>
            </a:r>
          </a:p>
          <a:p>
            <a:endParaRPr lang="en-US" dirty="0"/>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4C6BB98F-2E15-7888-8E62-B1736EF93761}"/>
              </a:ext>
            </a:extLst>
          </p:cNvPr>
          <p:cNvPicPr>
            <a:picLocks noChangeAspect="1"/>
          </p:cNvPicPr>
          <p:nvPr/>
        </p:nvPicPr>
        <p:blipFill>
          <a:blip r:embed="rId2"/>
          <a:stretch>
            <a:fillRect/>
          </a:stretch>
        </p:blipFill>
        <p:spPr>
          <a:xfrm>
            <a:off x="0" y="3672469"/>
            <a:ext cx="3940648" cy="1471032"/>
          </a:xfrm>
          <a:prstGeom prst="rect">
            <a:avLst/>
          </a:prstGeom>
          <a:ln>
            <a:noFill/>
          </a:ln>
          <a:effectLst>
            <a:softEdge rad="112500"/>
          </a:effectLst>
        </p:spPr>
      </p:pic>
      <p:pic>
        <p:nvPicPr>
          <p:cNvPr id="4" name="Picture 3">
            <a:extLst>
              <a:ext uri="{FF2B5EF4-FFF2-40B4-BE49-F238E27FC236}">
                <a16:creationId xmlns:a16="http://schemas.microsoft.com/office/drawing/2014/main" id="{91B0DCD1-13A8-2202-39C9-457B240CCDD4}"/>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428724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Raster Program</a:t>
            </a:r>
          </a:p>
        </p:txBody>
      </p:sp>
      <p:sp>
        <p:nvSpPr>
          <p:cNvPr id="3" name="Text Placeholder 2">
            <a:extLst>
              <a:ext uri="{FF2B5EF4-FFF2-40B4-BE49-F238E27FC236}">
                <a16:creationId xmlns:a16="http://schemas.microsoft.com/office/drawing/2014/main" id="{77EADF05-8754-B292-76D1-1ED0566FCF8F}"/>
              </a:ext>
            </a:extLst>
          </p:cNvPr>
          <p:cNvSpPr>
            <a:spLocks noGrp="1"/>
          </p:cNvSpPr>
          <p:nvPr>
            <p:ph type="body" idx="1"/>
          </p:nvPr>
        </p:nvSpPr>
        <p:spPr/>
        <p:txBody>
          <a:bodyPr/>
          <a:lstStyle/>
          <a:p>
            <a:pPr marL="25400" indent="0">
              <a:buNone/>
            </a:pPr>
            <a:endParaRPr lang="en-US" dirty="0"/>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rmAutofit/>
          </a:bodyPr>
          <a:lstStyle/>
          <a:p>
            <a:r>
              <a:rPr lang="en-US" dirty="0"/>
              <a:t>This Python code performs basic</a:t>
            </a:r>
          </a:p>
          <a:p>
            <a:r>
              <a:rPr lang="en-US" dirty="0"/>
              <a:t>Image processing operations using</a:t>
            </a:r>
          </a:p>
          <a:p>
            <a:r>
              <a:rPr lang="en-US" dirty="0"/>
              <a:t>the </a:t>
            </a:r>
            <a:r>
              <a:rPr lang="en-US" b="1" dirty="0">
                <a:solidFill>
                  <a:schemeClr val="accent3">
                    <a:lumMod val="50000"/>
                  </a:schemeClr>
                </a:solidFill>
                <a:effectLst>
                  <a:outerShdw blurRad="38100" dist="38100" dir="2700000" algn="tl">
                    <a:srgbClr val="000000">
                      <a:alpha val="43137"/>
                    </a:srgbClr>
                  </a:outerShdw>
                </a:effectLst>
              </a:rPr>
              <a:t>PIL (Pillow) and matplotlib</a:t>
            </a:r>
          </a:p>
          <a:p>
            <a:r>
              <a:rPr lang="en-US" dirty="0"/>
              <a:t>libraries. It begins by opening</a:t>
            </a:r>
          </a:p>
          <a:p>
            <a:r>
              <a:rPr lang="en-US" dirty="0"/>
              <a:t>an existing image file named</a:t>
            </a:r>
          </a:p>
          <a:p>
            <a:r>
              <a:rPr lang="en-US" dirty="0"/>
              <a:t>nature.jpeg. The code then</a:t>
            </a:r>
          </a:p>
          <a:p>
            <a:r>
              <a:rPr lang="en-US" dirty="0"/>
              <a:t>converts this image to </a:t>
            </a:r>
            <a:r>
              <a:rPr lang="en-US" b="1" u="sng" dirty="0">
                <a:solidFill>
                  <a:schemeClr val="accent3">
                    <a:lumMod val="50000"/>
                  </a:schemeClr>
                </a:solidFill>
              </a:rPr>
              <a:t>grayscale,</a:t>
            </a:r>
          </a:p>
          <a:p>
            <a:r>
              <a:rPr lang="en-US" b="1" u="sng" dirty="0">
                <a:solidFill>
                  <a:schemeClr val="accent3">
                    <a:lumMod val="50000"/>
                  </a:schemeClr>
                </a:solidFill>
              </a:rPr>
              <a:t>resizes it to 200x200 pixels, and</a:t>
            </a:r>
          </a:p>
          <a:p>
            <a:r>
              <a:rPr lang="en-US" b="1" u="sng" dirty="0">
                <a:solidFill>
                  <a:schemeClr val="accent3">
                    <a:lumMod val="50000"/>
                  </a:schemeClr>
                </a:solidFill>
              </a:rPr>
              <a:t>rotates it by 45 degrees. </a:t>
            </a:r>
            <a:r>
              <a:rPr lang="en-US" dirty="0"/>
              <a:t>These</a:t>
            </a:r>
          </a:p>
          <a:p>
            <a:r>
              <a:rPr lang="en-US" dirty="0"/>
              <a:t>modified images , along with the</a:t>
            </a:r>
          </a:p>
          <a:p>
            <a:r>
              <a:rPr lang="en-US" dirty="0"/>
              <a:t>original image, are</a:t>
            </a:r>
          </a:p>
          <a:p>
            <a:r>
              <a:rPr lang="en-US" dirty="0"/>
              <a:t>stored in a list.</a:t>
            </a:r>
          </a:p>
          <a:p>
            <a:endParaRPr lang="en-US" dirty="0"/>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8" name="Picture 7">
            <a:extLst>
              <a:ext uri="{FF2B5EF4-FFF2-40B4-BE49-F238E27FC236}">
                <a16:creationId xmlns:a16="http://schemas.microsoft.com/office/drawing/2014/main" id="{8A8FAA4C-099F-1A83-907B-F63C450EF66B}"/>
              </a:ext>
            </a:extLst>
          </p:cNvPr>
          <p:cNvPicPr>
            <a:picLocks noChangeAspect="1"/>
          </p:cNvPicPr>
          <p:nvPr/>
        </p:nvPicPr>
        <p:blipFill>
          <a:blip r:embed="rId2"/>
          <a:stretch>
            <a:fillRect/>
          </a:stretch>
        </p:blipFill>
        <p:spPr>
          <a:xfrm>
            <a:off x="3465514" y="0"/>
            <a:ext cx="5678486" cy="4824761"/>
          </a:xfrm>
          <a:prstGeom prst="rect">
            <a:avLst/>
          </a:prstGeom>
        </p:spPr>
      </p:pic>
      <p:pic>
        <p:nvPicPr>
          <p:cNvPr id="6" name="Picture 5">
            <a:extLst>
              <a:ext uri="{FF2B5EF4-FFF2-40B4-BE49-F238E27FC236}">
                <a16:creationId xmlns:a16="http://schemas.microsoft.com/office/drawing/2014/main" id="{26989EA1-FAAD-B4B9-C64F-BCAF4913C68E}"/>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133962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Raster Program</a:t>
            </a:r>
          </a:p>
        </p:txBody>
      </p:sp>
      <p:sp>
        <p:nvSpPr>
          <p:cNvPr id="3" name="Text Placeholder 2">
            <a:extLst>
              <a:ext uri="{FF2B5EF4-FFF2-40B4-BE49-F238E27FC236}">
                <a16:creationId xmlns:a16="http://schemas.microsoft.com/office/drawing/2014/main" id="{77EADF05-8754-B292-76D1-1ED0566FCF8F}"/>
              </a:ext>
            </a:extLst>
          </p:cNvPr>
          <p:cNvSpPr>
            <a:spLocks noGrp="1"/>
          </p:cNvSpPr>
          <p:nvPr>
            <p:ph type="body" idx="1"/>
          </p:nvPr>
        </p:nvSpPr>
        <p:spPr/>
        <p:txBody>
          <a:bodyPr/>
          <a:lstStyle/>
          <a:p>
            <a:pPr marL="25400" indent="0">
              <a:buNone/>
            </a:pPr>
            <a:endParaRPr lang="en-US" dirty="0"/>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Autofit/>
          </a:bodyPr>
          <a:lstStyle/>
          <a:p>
            <a:r>
              <a:rPr lang="en-US" dirty="0"/>
              <a:t>The images are then displayed in a</a:t>
            </a:r>
          </a:p>
          <a:p>
            <a:r>
              <a:rPr lang="en-US" dirty="0"/>
              <a:t>single row using </a:t>
            </a:r>
            <a:r>
              <a:rPr lang="en-US" b="1" dirty="0">
                <a:solidFill>
                  <a:schemeClr val="accent3">
                    <a:lumMod val="50000"/>
                  </a:schemeClr>
                </a:solidFill>
                <a:effectLst>
                  <a:outerShdw blurRad="38100" dist="38100" dir="2700000" algn="tl">
                    <a:srgbClr val="000000">
                      <a:alpha val="43137"/>
                    </a:srgbClr>
                  </a:outerShdw>
                </a:effectLst>
              </a:rPr>
              <a:t>matplotlib</a:t>
            </a:r>
            <a:r>
              <a:rPr lang="en-US" dirty="0"/>
              <a:t> with</a:t>
            </a:r>
          </a:p>
          <a:p>
            <a:r>
              <a:rPr lang="en-US" dirty="0"/>
              <a:t>titles </a:t>
            </a:r>
            <a:r>
              <a:rPr lang="en-US" b="1" u="sng" dirty="0">
                <a:solidFill>
                  <a:schemeClr val="accent3">
                    <a:lumMod val="50000"/>
                  </a:schemeClr>
                </a:solidFill>
              </a:rPr>
              <a:t>"Original", "Grayscale",</a:t>
            </a:r>
          </a:p>
          <a:p>
            <a:r>
              <a:rPr lang="en-US" b="1" u="sng" dirty="0">
                <a:solidFill>
                  <a:schemeClr val="accent3">
                    <a:lumMod val="50000"/>
                  </a:schemeClr>
                </a:solidFill>
              </a:rPr>
              <a:t>"Resized", </a:t>
            </a:r>
            <a:r>
              <a:rPr lang="en-US" dirty="0"/>
              <a:t>and "Rotated" to</a:t>
            </a:r>
          </a:p>
          <a:p>
            <a:r>
              <a:rPr lang="en-US" dirty="0"/>
              <a:t>indicate their respective</a:t>
            </a:r>
          </a:p>
          <a:p>
            <a:r>
              <a:rPr lang="en-US" dirty="0"/>
              <a:t>transformations. The display is</a:t>
            </a:r>
          </a:p>
          <a:p>
            <a:r>
              <a:rPr lang="en-US" dirty="0"/>
              <a:t>formatted to fit tightly within the</a:t>
            </a:r>
          </a:p>
          <a:p>
            <a:r>
              <a:rPr lang="en-US" dirty="0"/>
              <a:t>plotting window. After displaying</a:t>
            </a:r>
          </a:p>
          <a:p>
            <a:r>
              <a:rPr lang="en-US" dirty="0"/>
              <a:t>the images, the </a:t>
            </a:r>
            <a:r>
              <a:rPr lang="en-US" b="1" dirty="0">
                <a:solidFill>
                  <a:schemeClr val="accent3">
                    <a:lumMod val="50000"/>
                  </a:schemeClr>
                </a:solidFill>
              </a:rPr>
              <a:t>grayscale, resized,</a:t>
            </a:r>
          </a:p>
          <a:p>
            <a:r>
              <a:rPr lang="en-US" b="1" dirty="0">
                <a:solidFill>
                  <a:schemeClr val="accent3">
                    <a:lumMod val="50000"/>
                  </a:schemeClr>
                </a:solidFill>
              </a:rPr>
              <a:t>and rotated versions</a:t>
            </a:r>
            <a:r>
              <a:rPr lang="en-US" dirty="0"/>
              <a:t> are saved as</a:t>
            </a:r>
          </a:p>
          <a:p>
            <a:r>
              <a:rPr lang="en-US" b="1" u="sng" dirty="0">
                <a:solidFill>
                  <a:schemeClr val="accent3">
                    <a:lumMod val="50000"/>
                  </a:schemeClr>
                </a:solidFill>
                <a:effectLst>
                  <a:outerShdw blurRad="38100" dist="38100" dir="2700000" algn="tl">
                    <a:srgbClr val="000000">
                      <a:alpha val="43137"/>
                    </a:srgbClr>
                  </a:outerShdw>
                </a:effectLst>
              </a:rPr>
              <a:t>gray_example.jpg,</a:t>
            </a:r>
          </a:p>
          <a:p>
            <a:r>
              <a:rPr lang="en-US" b="1" u="sng" dirty="0">
                <a:solidFill>
                  <a:schemeClr val="accent3">
                    <a:lumMod val="50000"/>
                  </a:schemeClr>
                </a:solidFill>
                <a:effectLst>
                  <a:outerShdw blurRad="38100" dist="38100" dir="2700000" algn="tl">
                    <a:srgbClr val="000000">
                      <a:alpha val="43137"/>
                    </a:srgbClr>
                  </a:outerShdw>
                </a:effectLst>
              </a:rPr>
              <a:t>resized_example.jpg, and</a:t>
            </a:r>
          </a:p>
          <a:p>
            <a:r>
              <a:rPr lang="en-US" b="1" u="sng" dirty="0">
                <a:solidFill>
                  <a:schemeClr val="accent3">
                    <a:lumMod val="50000"/>
                  </a:schemeClr>
                </a:solidFill>
                <a:effectLst>
                  <a:outerShdw blurRad="38100" dist="38100" dir="2700000" algn="tl">
                    <a:srgbClr val="000000">
                      <a:alpha val="43137"/>
                    </a:srgbClr>
                  </a:outerShdw>
                </a:effectLst>
              </a:rPr>
              <a:t>rotated_example.jpg, </a:t>
            </a:r>
            <a:r>
              <a:rPr lang="en-US" dirty="0"/>
              <a:t>respectively.</a:t>
            </a:r>
          </a:p>
          <a:p>
            <a:endParaRPr lang="en-US" dirty="0"/>
          </a:p>
          <a:p>
            <a:endParaRPr lang="en-US" dirty="0"/>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92195DE3-8574-EB97-32A9-2FF22485F808}"/>
              </a:ext>
            </a:extLst>
          </p:cNvPr>
          <p:cNvPicPr>
            <a:picLocks noChangeAspect="1"/>
          </p:cNvPicPr>
          <p:nvPr/>
        </p:nvPicPr>
        <p:blipFill>
          <a:blip r:embed="rId2"/>
          <a:stretch>
            <a:fillRect/>
          </a:stretch>
        </p:blipFill>
        <p:spPr>
          <a:xfrm>
            <a:off x="3465514" y="0"/>
            <a:ext cx="5678486" cy="4824761"/>
          </a:xfrm>
          <a:prstGeom prst="rect">
            <a:avLst/>
          </a:prstGeom>
          <a:ln>
            <a:noFill/>
          </a:ln>
          <a:effectLst>
            <a:softEdge rad="112500"/>
          </a:effectLst>
        </p:spPr>
      </p:pic>
      <p:pic>
        <p:nvPicPr>
          <p:cNvPr id="7" name="Picture 6">
            <a:extLst>
              <a:ext uri="{FF2B5EF4-FFF2-40B4-BE49-F238E27FC236}">
                <a16:creationId xmlns:a16="http://schemas.microsoft.com/office/drawing/2014/main" id="{FB9DEAB0-D72A-675E-9630-E0FC7DF8E88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52697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2A71-6DE3-5C54-8EE1-9034A4383913}"/>
              </a:ext>
            </a:extLst>
          </p:cNvPr>
          <p:cNvSpPr>
            <a:spLocks noGrp="1"/>
          </p:cNvSpPr>
          <p:nvPr>
            <p:ph type="title"/>
          </p:nvPr>
        </p:nvSpPr>
        <p:spPr/>
        <p:txBody>
          <a:bodyPr>
            <a:normAutofit/>
          </a:bodyPr>
          <a:lstStyle/>
          <a:p>
            <a:r>
              <a:rPr lang="en-US" sz="3200" b="1" dirty="0"/>
              <a:t>Basic Function Raster Output</a:t>
            </a:r>
          </a:p>
        </p:txBody>
      </p:sp>
      <p:sp>
        <p:nvSpPr>
          <p:cNvPr id="3" name="Slide Number Placeholder 2">
            <a:extLst>
              <a:ext uri="{FF2B5EF4-FFF2-40B4-BE49-F238E27FC236}">
                <a16:creationId xmlns:a16="http://schemas.microsoft.com/office/drawing/2014/main" id="{982CA126-0CE8-A620-703F-C3A473F25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7" name="Picture 6">
            <a:extLst>
              <a:ext uri="{FF2B5EF4-FFF2-40B4-BE49-F238E27FC236}">
                <a16:creationId xmlns:a16="http://schemas.microsoft.com/office/drawing/2014/main" id="{F4BEFA20-7CC1-7F92-9370-59BF6F2AFD62}"/>
              </a:ext>
            </a:extLst>
          </p:cNvPr>
          <p:cNvPicPr>
            <a:picLocks noChangeAspect="1"/>
          </p:cNvPicPr>
          <p:nvPr/>
        </p:nvPicPr>
        <p:blipFill>
          <a:blip r:embed="rId2"/>
          <a:stretch>
            <a:fillRect/>
          </a:stretch>
        </p:blipFill>
        <p:spPr>
          <a:xfrm>
            <a:off x="843775" y="1213330"/>
            <a:ext cx="7456449" cy="3930170"/>
          </a:xfrm>
          <a:prstGeom prst="rect">
            <a:avLst/>
          </a:prstGeom>
          <a:ln>
            <a:noFill/>
          </a:ln>
          <a:effectLst>
            <a:softEdge rad="112500"/>
          </a:effectLst>
        </p:spPr>
      </p:pic>
      <p:pic>
        <p:nvPicPr>
          <p:cNvPr id="4" name="Picture 3">
            <a:extLst>
              <a:ext uri="{FF2B5EF4-FFF2-40B4-BE49-F238E27FC236}">
                <a16:creationId xmlns:a16="http://schemas.microsoft.com/office/drawing/2014/main" id="{178962B1-B721-DEEB-3384-8D97B35EEB7C}"/>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88650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Vector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normAutofit/>
          </a:bodyPr>
          <a:lstStyle/>
          <a:p>
            <a:r>
              <a:rPr lang="en-US" dirty="0"/>
              <a:t>A vector image is a type of digital graphic that is created using mathematical equations rather than individual pixels.</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01F651E6-6E97-18F7-E34A-0FC651AB2A25}"/>
              </a:ext>
            </a:extLst>
          </p:cNvPr>
          <p:cNvPicPr>
            <a:picLocks noChangeAspect="1"/>
          </p:cNvPicPr>
          <p:nvPr/>
        </p:nvPicPr>
        <p:blipFill>
          <a:blip r:embed="rId2"/>
          <a:stretch>
            <a:fillRect/>
          </a:stretch>
        </p:blipFill>
        <p:spPr>
          <a:xfrm>
            <a:off x="0" y="3635298"/>
            <a:ext cx="2682573" cy="1508202"/>
          </a:xfrm>
          <a:prstGeom prst="rect">
            <a:avLst/>
          </a:prstGeom>
          <a:ln>
            <a:noFill/>
          </a:ln>
          <a:effectLst>
            <a:softEdge rad="112500"/>
          </a:effectLst>
        </p:spPr>
      </p:pic>
      <p:pic>
        <p:nvPicPr>
          <p:cNvPr id="4" name="Picture 3">
            <a:extLst>
              <a:ext uri="{FF2B5EF4-FFF2-40B4-BE49-F238E27FC236}">
                <a16:creationId xmlns:a16="http://schemas.microsoft.com/office/drawing/2014/main" id="{BFBB4088-D653-C29E-776E-7BFFE09B9A0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3068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Vector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normAutofit/>
          </a:bodyPr>
          <a:lstStyle/>
          <a:p>
            <a:r>
              <a:rPr lang="en-US" dirty="0"/>
              <a:t>Vector images are composed of paths defined by a start and end point, along with other points, curves, and angles. These paths can create simple or complex shapes and are scalable to any size without losing quality or clarity.</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01F651E6-6E97-18F7-E34A-0FC651AB2A25}"/>
              </a:ext>
            </a:extLst>
          </p:cNvPr>
          <p:cNvPicPr>
            <a:picLocks noChangeAspect="1"/>
          </p:cNvPicPr>
          <p:nvPr/>
        </p:nvPicPr>
        <p:blipFill>
          <a:blip r:embed="rId2"/>
          <a:stretch>
            <a:fillRect/>
          </a:stretch>
        </p:blipFill>
        <p:spPr>
          <a:xfrm>
            <a:off x="0" y="3635298"/>
            <a:ext cx="2682573" cy="1508202"/>
          </a:xfrm>
          <a:prstGeom prst="rect">
            <a:avLst/>
          </a:prstGeom>
          <a:ln>
            <a:noFill/>
          </a:ln>
          <a:effectLst>
            <a:softEdge rad="112500"/>
          </a:effectLst>
        </p:spPr>
      </p:pic>
      <p:pic>
        <p:nvPicPr>
          <p:cNvPr id="4" name="Picture 3">
            <a:extLst>
              <a:ext uri="{FF2B5EF4-FFF2-40B4-BE49-F238E27FC236}">
                <a16:creationId xmlns:a16="http://schemas.microsoft.com/office/drawing/2014/main" id="{1A4DEBC6-B4CC-CDEC-9870-D39D8DCBF05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4236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Vector Program</a:t>
            </a:r>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Autofit/>
          </a:bodyPr>
          <a:lstStyle/>
          <a:p>
            <a:r>
              <a:rPr lang="en-US" dirty="0"/>
              <a:t>This Python code utilizes the</a:t>
            </a:r>
          </a:p>
          <a:p>
            <a:r>
              <a:rPr lang="en-US" b="1" dirty="0" err="1">
                <a:solidFill>
                  <a:schemeClr val="accent3">
                    <a:lumMod val="50000"/>
                  </a:schemeClr>
                </a:solidFill>
                <a:effectLst>
                  <a:outerShdw blurRad="38100" dist="38100" dir="2700000" algn="tl">
                    <a:srgbClr val="000000">
                      <a:alpha val="43137"/>
                    </a:srgbClr>
                  </a:outerShdw>
                </a:effectLst>
              </a:rPr>
              <a:t>svgwrite</a:t>
            </a:r>
            <a:r>
              <a:rPr lang="en-US" b="1" dirty="0">
                <a:solidFill>
                  <a:schemeClr val="accent3">
                    <a:lumMod val="50000"/>
                  </a:schemeClr>
                </a:solidFill>
                <a:effectLst>
                  <a:outerShdw blurRad="38100" dist="38100" dir="2700000" algn="tl">
                    <a:srgbClr val="000000">
                      <a:alpha val="43137"/>
                    </a:srgbClr>
                  </a:outerShdw>
                </a:effectLst>
              </a:rPr>
              <a:t> library </a:t>
            </a:r>
            <a:r>
              <a:rPr lang="en-US" dirty="0"/>
              <a:t>to create a simple</a:t>
            </a:r>
          </a:p>
          <a:p>
            <a:r>
              <a:rPr lang="en-US" dirty="0"/>
              <a:t>vector image in SVG (Scalable</a:t>
            </a:r>
          </a:p>
          <a:p>
            <a:r>
              <a:rPr lang="en-US" dirty="0"/>
              <a:t>Vector Graphics) format. It begins</a:t>
            </a:r>
          </a:p>
          <a:p>
            <a:r>
              <a:rPr lang="en-US" dirty="0"/>
              <a:t>with </a:t>
            </a:r>
            <a:r>
              <a:rPr lang="en-US" dirty="0" err="1"/>
              <a:t>nature.svg</a:t>
            </a:r>
            <a:r>
              <a:rPr lang="en-US" dirty="0"/>
              <a:t> then adds three</a:t>
            </a:r>
          </a:p>
          <a:p>
            <a:r>
              <a:rPr lang="en-US" dirty="0"/>
              <a:t>basic shapes to the drawing: </a:t>
            </a:r>
            <a:r>
              <a:rPr lang="en-US" b="1" u="sng" dirty="0">
                <a:solidFill>
                  <a:schemeClr val="accent3">
                    <a:lumMod val="50000"/>
                  </a:schemeClr>
                </a:solidFill>
              </a:rPr>
              <a:t>a red</a:t>
            </a:r>
          </a:p>
          <a:p>
            <a:r>
              <a:rPr lang="en-US" b="1" u="sng" dirty="0">
                <a:solidFill>
                  <a:schemeClr val="accent3">
                    <a:lumMod val="50000"/>
                  </a:schemeClr>
                </a:solidFill>
              </a:rPr>
              <a:t>circle centered at (50, 50) </a:t>
            </a:r>
            <a:r>
              <a:rPr lang="en-US" dirty="0"/>
              <a:t>with a</a:t>
            </a:r>
          </a:p>
          <a:p>
            <a:r>
              <a:rPr lang="en-US" b="1" u="sng" dirty="0">
                <a:solidFill>
                  <a:schemeClr val="accent3">
                    <a:lumMod val="50000"/>
                  </a:schemeClr>
                </a:solidFill>
              </a:rPr>
              <a:t>radius of 40 pixels</a:t>
            </a:r>
            <a:r>
              <a:rPr lang="en-US" dirty="0"/>
              <a:t>, a blue rectangle</a:t>
            </a:r>
          </a:p>
          <a:p>
            <a:r>
              <a:rPr lang="en-US" dirty="0"/>
              <a:t>positioned at (100, 50) with</a:t>
            </a:r>
          </a:p>
          <a:p>
            <a:r>
              <a:rPr lang="en-US" dirty="0"/>
              <a:t>dimensions 50x100 pixels, and a</a:t>
            </a:r>
          </a:p>
          <a:p>
            <a:r>
              <a:rPr lang="en-US" dirty="0"/>
              <a:t>line drawn from the coordinates</a:t>
            </a:r>
            <a:r>
              <a:rPr lang="en-US" b="1" dirty="0">
                <a:solidFill>
                  <a:schemeClr val="accent3">
                    <a:lumMod val="50000"/>
                  </a:schemeClr>
                </a:solidFill>
              </a:rPr>
              <a:t> </a:t>
            </a:r>
            <a:r>
              <a:rPr lang="en-US" b="1" u="sng" dirty="0">
                <a:solidFill>
                  <a:schemeClr val="accent3">
                    <a:lumMod val="50000"/>
                  </a:schemeClr>
                </a:solidFill>
              </a:rPr>
              <a:t>(0,</a:t>
            </a:r>
          </a:p>
          <a:p>
            <a:r>
              <a:rPr lang="en-US" b="1" u="sng" dirty="0">
                <a:solidFill>
                  <a:schemeClr val="accent3">
                    <a:lumMod val="50000"/>
                  </a:schemeClr>
                </a:solidFill>
              </a:rPr>
              <a:t>0) to (150, 150), </a:t>
            </a:r>
            <a:r>
              <a:rPr lang="en-US" dirty="0"/>
              <a:t>all with specified</a:t>
            </a:r>
          </a:p>
          <a:p>
            <a:r>
              <a:rPr lang="en-US" dirty="0"/>
              <a:t>stroke colors. </a:t>
            </a:r>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7" name="Picture 6">
            <a:extLst>
              <a:ext uri="{FF2B5EF4-FFF2-40B4-BE49-F238E27FC236}">
                <a16:creationId xmlns:a16="http://schemas.microsoft.com/office/drawing/2014/main" id="{97759A7B-FF2E-A97D-DEE8-D1C2EA3F243B}"/>
              </a:ext>
            </a:extLst>
          </p:cNvPr>
          <p:cNvPicPr>
            <a:picLocks noChangeAspect="1"/>
          </p:cNvPicPr>
          <p:nvPr/>
        </p:nvPicPr>
        <p:blipFill>
          <a:blip r:embed="rId2"/>
          <a:stretch>
            <a:fillRect/>
          </a:stretch>
        </p:blipFill>
        <p:spPr>
          <a:xfrm>
            <a:off x="3404839" y="-1"/>
            <a:ext cx="5739161" cy="3843455"/>
          </a:xfrm>
          <a:prstGeom prst="rect">
            <a:avLst/>
          </a:prstGeom>
        </p:spPr>
      </p:pic>
      <p:pic>
        <p:nvPicPr>
          <p:cNvPr id="3" name="Picture 2">
            <a:extLst>
              <a:ext uri="{FF2B5EF4-FFF2-40B4-BE49-F238E27FC236}">
                <a16:creationId xmlns:a16="http://schemas.microsoft.com/office/drawing/2014/main" id="{F46EDB67-4490-45AA-87F3-F442D94BD702}"/>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86193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3F8F-50FF-0639-9754-7440BE8CEA25}"/>
              </a:ext>
            </a:extLst>
          </p:cNvPr>
          <p:cNvSpPr>
            <a:spLocks noGrp="1"/>
          </p:cNvSpPr>
          <p:nvPr>
            <p:ph type="title"/>
          </p:nvPr>
        </p:nvSpPr>
        <p:spPr/>
        <p:txBody>
          <a:bodyPr>
            <a:normAutofit/>
          </a:bodyPr>
          <a:lstStyle/>
          <a:p>
            <a:r>
              <a:rPr lang="en-IN" sz="2800" dirty="0"/>
              <a:t>PIXELS</a:t>
            </a:r>
          </a:p>
        </p:txBody>
      </p:sp>
      <p:sp>
        <p:nvSpPr>
          <p:cNvPr id="4" name="Date Placeholder 3">
            <a:extLst>
              <a:ext uri="{FF2B5EF4-FFF2-40B4-BE49-F238E27FC236}">
                <a16:creationId xmlns:a16="http://schemas.microsoft.com/office/drawing/2014/main" id="{EDEC1E19-4F25-2B0F-DBF4-3C4A13E41B8A}"/>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8597EA90-B4C4-EE19-93FA-0B40E81AC03B}"/>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6" descr="Acharya logo.png">
            <a:extLst>
              <a:ext uri="{FF2B5EF4-FFF2-40B4-BE49-F238E27FC236}">
                <a16:creationId xmlns:a16="http://schemas.microsoft.com/office/drawing/2014/main" id="{D7C5DF5A-E4D5-0650-47C6-DC401FBDB9EB}"/>
              </a:ext>
            </a:extLst>
          </p:cNvPr>
          <p:cNvPicPr>
            <a:picLocks noChangeAspect="1"/>
          </p:cNvPicPr>
          <p:nvPr/>
        </p:nvPicPr>
        <p:blipFill>
          <a:blip r:embed="rId2" cstate="print"/>
          <a:stretch>
            <a:fillRect/>
          </a:stretch>
        </p:blipFill>
        <p:spPr>
          <a:xfrm>
            <a:off x="8305800" y="181484"/>
            <a:ext cx="762000" cy="734786"/>
          </a:xfrm>
          <a:prstGeom prst="rect">
            <a:avLst/>
          </a:prstGeom>
        </p:spPr>
      </p:pic>
      <p:sp>
        <p:nvSpPr>
          <p:cNvPr id="8" name="Rectangle 1">
            <a:extLst>
              <a:ext uri="{FF2B5EF4-FFF2-40B4-BE49-F238E27FC236}">
                <a16:creationId xmlns:a16="http://schemas.microsoft.com/office/drawing/2014/main" id="{C103B23E-D24F-3112-9AE9-91C33B4F2E35}"/>
              </a:ext>
            </a:extLst>
          </p:cNvPr>
          <p:cNvSpPr>
            <a:spLocks noGrp="1" noChangeArrowheads="1"/>
          </p:cNvSpPr>
          <p:nvPr>
            <p:ph idx="1"/>
          </p:nvPr>
        </p:nvSpPr>
        <p:spPr bwMode="auto">
          <a:xfrm>
            <a:off x="457200" y="2158723"/>
            <a:ext cx="4114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smallest unit of a digital image, typically square-shaped.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Properties: </a:t>
            </a:r>
            <a:r>
              <a:rPr kumimoji="0" lang="en-US" altLang="en-US" sz="1800" b="0" i="0" u="none" strike="noStrike" cap="none" normalizeH="0" baseline="0" dirty="0">
                <a:ln>
                  <a:noFill/>
                </a:ln>
                <a:solidFill>
                  <a:schemeClr val="tx1"/>
                </a:solidFill>
                <a:effectLst/>
                <a:latin typeface="Arial" panose="020B0604020202020204" pitchFamily="34" charset="0"/>
              </a:rPr>
              <a:t>Each pixel has a specific color or intensity value. </a:t>
            </a:r>
          </a:p>
        </p:txBody>
      </p:sp>
      <p:pic>
        <p:nvPicPr>
          <p:cNvPr id="10" name="Picture 9">
            <a:extLst>
              <a:ext uri="{FF2B5EF4-FFF2-40B4-BE49-F238E27FC236}">
                <a16:creationId xmlns:a16="http://schemas.microsoft.com/office/drawing/2014/main" id="{124BCB74-54E6-39FA-2FF8-ED36A4148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287769"/>
            <a:ext cx="3962400" cy="2913888"/>
          </a:xfrm>
          <a:prstGeom prst="rect">
            <a:avLst/>
          </a:prstGeom>
        </p:spPr>
      </p:pic>
      <p:pic>
        <p:nvPicPr>
          <p:cNvPr id="3" name="Picture 2">
            <a:extLst>
              <a:ext uri="{FF2B5EF4-FFF2-40B4-BE49-F238E27FC236}">
                <a16:creationId xmlns:a16="http://schemas.microsoft.com/office/drawing/2014/main" id="{F023644D-46EA-7A28-2760-75CBFCFCB6C6}"/>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3753559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Vector Program</a:t>
            </a:r>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rmAutofit/>
          </a:bodyPr>
          <a:lstStyle/>
          <a:p>
            <a:r>
              <a:rPr lang="en-US" dirty="0"/>
              <a:t>Each shape is added to the SVG</a:t>
            </a:r>
          </a:p>
          <a:p>
            <a:r>
              <a:rPr lang="en-US" dirty="0"/>
              <a:t>drawing using </a:t>
            </a:r>
            <a:r>
              <a:rPr lang="en-US" b="1" dirty="0" err="1">
                <a:solidFill>
                  <a:schemeClr val="accent3">
                    <a:lumMod val="50000"/>
                  </a:schemeClr>
                </a:solidFill>
                <a:effectLst>
                  <a:outerShdw blurRad="38100" dist="38100" dir="2700000" algn="tl">
                    <a:srgbClr val="000000">
                      <a:alpha val="43137"/>
                    </a:srgbClr>
                  </a:outerShdw>
                </a:effectLst>
              </a:rPr>
              <a:t>svgwrite</a:t>
            </a:r>
            <a:r>
              <a:rPr lang="en-US" b="1" dirty="0">
                <a:solidFill>
                  <a:schemeClr val="accent3">
                    <a:lumMod val="50000"/>
                  </a:schemeClr>
                </a:solidFill>
                <a:effectLst>
                  <a:outerShdw blurRad="38100" dist="38100" dir="2700000" algn="tl">
                    <a:srgbClr val="000000">
                      <a:alpha val="43137"/>
                    </a:srgbClr>
                  </a:outerShdw>
                </a:effectLst>
              </a:rPr>
              <a:t> methods</a:t>
            </a:r>
          </a:p>
          <a:p>
            <a:r>
              <a:rPr lang="en-US" dirty="0"/>
              <a:t>such as </a:t>
            </a:r>
            <a:r>
              <a:rPr lang="en-US" b="1" u="sng" dirty="0">
                <a:solidFill>
                  <a:schemeClr val="accent3">
                    <a:lumMod val="50000"/>
                  </a:schemeClr>
                </a:solidFill>
              </a:rPr>
              <a:t>add(), circle(), </a:t>
            </a:r>
            <a:r>
              <a:rPr lang="en-US" b="1" u="sng" dirty="0" err="1">
                <a:solidFill>
                  <a:schemeClr val="accent3">
                    <a:lumMod val="50000"/>
                  </a:schemeClr>
                </a:solidFill>
              </a:rPr>
              <a:t>rect</a:t>
            </a:r>
            <a:r>
              <a:rPr lang="en-US" b="1" u="sng" dirty="0">
                <a:solidFill>
                  <a:schemeClr val="accent3">
                    <a:lumMod val="50000"/>
                  </a:schemeClr>
                </a:solidFill>
              </a:rPr>
              <a:t>(), and</a:t>
            </a:r>
          </a:p>
          <a:p>
            <a:r>
              <a:rPr lang="en-US" b="1" u="sng" dirty="0">
                <a:solidFill>
                  <a:schemeClr val="accent3">
                    <a:lumMod val="50000"/>
                  </a:schemeClr>
                </a:solidFill>
              </a:rPr>
              <a:t>line(). </a:t>
            </a:r>
            <a:r>
              <a:rPr lang="en-US" dirty="0"/>
              <a:t>Finally, the drawing is saved</a:t>
            </a:r>
          </a:p>
          <a:p>
            <a:r>
              <a:rPr lang="en-US" dirty="0"/>
              <a:t>to the file </a:t>
            </a:r>
            <a:r>
              <a:rPr lang="en-US" b="1" u="sng" dirty="0" err="1">
                <a:solidFill>
                  <a:schemeClr val="accent3">
                    <a:lumMod val="50000"/>
                  </a:schemeClr>
                </a:solidFill>
              </a:rPr>
              <a:t>nature.svg</a:t>
            </a:r>
            <a:r>
              <a:rPr lang="en-US" dirty="0"/>
              <a:t>, and a</a:t>
            </a:r>
          </a:p>
          <a:p>
            <a:r>
              <a:rPr lang="en-US" dirty="0"/>
              <a:t>confirmation message is printed to</a:t>
            </a:r>
          </a:p>
          <a:p>
            <a:r>
              <a:rPr lang="en-US" dirty="0"/>
              <a:t>indicate the successful creation and</a:t>
            </a:r>
          </a:p>
          <a:p>
            <a:r>
              <a:rPr lang="en-US" dirty="0"/>
              <a:t>saving of the vector image. This</a:t>
            </a:r>
          </a:p>
          <a:p>
            <a:r>
              <a:rPr lang="en-US" dirty="0"/>
              <a:t>code demonstrates the basic use of</a:t>
            </a:r>
          </a:p>
          <a:p>
            <a:r>
              <a:rPr lang="en-US" dirty="0"/>
              <a:t>vector graphics to create scalable</a:t>
            </a:r>
          </a:p>
          <a:p>
            <a:r>
              <a:rPr lang="en-US" dirty="0"/>
              <a:t>and easily editable shapes, suitable</a:t>
            </a:r>
          </a:p>
          <a:p>
            <a:r>
              <a:rPr lang="en-US" dirty="0"/>
              <a:t>for </a:t>
            </a:r>
            <a:r>
              <a:rPr lang="en-US" b="1" dirty="0">
                <a:solidFill>
                  <a:schemeClr val="accent3">
                    <a:lumMod val="50000"/>
                  </a:schemeClr>
                </a:solidFill>
              </a:rPr>
              <a:t>various applications such as</a:t>
            </a:r>
          </a:p>
          <a:p>
            <a:r>
              <a:rPr lang="en-US" b="1" dirty="0">
                <a:solidFill>
                  <a:schemeClr val="accent3">
                    <a:lumMod val="50000"/>
                  </a:schemeClr>
                </a:solidFill>
              </a:rPr>
              <a:t>web graphics and illustrations.</a:t>
            </a:r>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7" name="Picture 6">
            <a:extLst>
              <a:ext uri="{FF2B5EF4-FFF2-40B4-BE49-F238E27FC236}">
                <a16:creationId xmlns:a16="http://schemas.microsoft.com/office/drawing/2014/main" id="{97759A7B-FF2E-A97D-DEE8-D1C2EA3F243B}"/>
              </a:ext>
            </a:extLst>
          </p:cNvPr>
          <p:cNvPicPr>
            <a:picLocks noChangeAspect="1"/>
          </p:cNvPicPr>
          <p:nvPr/>
        </p:nvPicPr>
        <p:blipFill>
          <a:blip r:embed="rId2"/>
          <a:stretch>
            <a:fillRect/>
          </a:stretch>
        </p:blipFill>
        <p:spPr>
          <a:xfrm>
            <a:off x="3404839" y="-1"/>
            <a:ext cx="5739161" cy="3843455"/>
          </a:xfrm>
          <a:prstGeom prst="rect">
            <a:avLst/>
          </a:prstGeom>
        </p:spPr>
      </p:pic>
      <p:pic>
        <p:nvPicPr>
          <p:cNvPr id="3" name="Picture 2">
            <a:extLst>
              <a:ext uri="{FF2B5EF4-FFF2-40B4-BE49-F238E27FC236}">
                <a16:creationId xmlns:a16="http://schemas.microsoft.com/office/drawing/2014/main" id="{88357FEA-031B-49F4-71BB-9996E58CFEA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5337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2A71-6DE3-5C54-8EE1-9034A4383913}"/>
              </a:ext>
            </a:extLst>
          </p:cNvPr>
          <p:cNvSpPr>
            <a:spLocks noGrp="1"/>
          </p:cNvSpPr>
          <p:nvPr>
            <p:ph type="title"/>
          </p:nvPr>
        </p:nvSpPr>
        <p:spPr/>
        <p:txBody>
          <a:bodyPr>
            <a:normAutofit/>
          </a:bodyPr>
          <a:lstStyle/>
          <a:p>
            <a:r>
              <a:rPr lang="en-US" sz="3200" b="1" dirty="0"/>
              <a:t>Basic Function Vector Output</a:t>
            </a:r>
          </a:p>
        </p:txBody>
      </p:sp>
      <p:sp>
        <p:nvSpPr>
          <p:cNvPr id="3" name="Slide Number Placeholder 2">
            <a:extLst>
              <a:ext uri="{FF2B5EF4-FFF2-40B4-BE49-F238E27FC236}">
                <a16:creationId xmlns:a16="http://schemas.microsoft.com/office/drawing/2014/main" id="{982CA126-0CE8-A620-703F-C3A473F25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FE78A447-AE9B-A005-2B7A-A8D647758A5F}"/>
              </a:ext>
            </a:extLst>
          </p:cNvPr>
          <p:cNvPicPr>
            <a:picLocks noChangeAspect="1"/>
          </p:cNvPicPr>
          <p:nvPr/>
        </p:nvPicPr>
        <p:blipFill>
          <a:blip r:embed="rId2"/>
          <a:stretch>
            <a:fillRect/>
          </a:stretch>
        </p:blipFill>
        <p:spPr>
          <a:xfrm>
            <a:off x="2948199" y="1868492"/>
            <a:ext cx="3247602" cy="3275008"/>
          </a:xfrm>
          <a:prstGeom prst="rect">
            <a:avLst/>
          </a:prstGeom>
        </p:spPr>
      </p:pic>
      <p:pic>
        <p:nvPicPr>
          <p:cNvPr id="4" name="Picture 3">
            <a:extLst>
              <a:ext uri="{FF2B5EF4-FFF2-40B4-BE49-F238E27FC236}">
                <a16:creationId xmlns:a16="http://schemas.microsoft.com/office/drawing/2014/main" id="{0EBA72AC-8D25-B925-306C-DECC488DE0F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49679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E0CD-0978-EF73-9253-D743762FBD95}"/>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8A8531DF-9704-8E73-124D-63160C22AA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Rectangle 1">
            <a:extLst>
              <a:ext uri="{FF2B5EF4-FFF2-40B4-BE49-F238E27FC236}">
                <a16:creationId xmlns:a16="http://schemas.microsoft.com/office/drawing/2014/main" id="{02108639-641F-7A2F-5533-2BBF35B187FC}"/>
              </a:ext>
            </a:extLst>
          </p:cNvPr>
          <p:cNvSpPr>
            <a:spLocks noGrp="1" noChangeArrowheads="1"/>
          </p:cNvSpPr>
          <p:nvPr>
            <p:ph type="body" idx="1"/>
          </p:nvPr>
        </p:nvSpPr>
        <p:spPr bwMode="auto">
          <a:xfrm>
            <a:off x="457200" y="1296750"/>
            <a:ext cx="822960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Raster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Pixel-based</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detailed and complex images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Common formats: JPEG, PNG, BMP, GIF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Vector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Path-based (mathematical equations)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Resolution-independent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images with sharp edges and flat colors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Common formats: SVG, EPS, PDF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73EBCBA-20EA-C924-8B1A-E9FD05F58A06}"/>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999740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5F795-6833-B4F1-1166-6D7DBE8C1C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AA772243-53DE-BD6C-D712-3454F8A5ADC7}"/>
              </a:ext>
            </a:extLst>
          </p:cNvPr>
          <p:cNvPicPr>
            <a:picLocks noChangeAspect="1"/>
          </p:cNvPicPr>
          <p:nvPr/>
        </p:nvPicPr>
        <p:blipFill>
          <a:blip r:embed="rId2"/>
          <a:stretch>
            <a:fillRect/>
          </a:stretch>
        </p:blipFill>
        <p:spPr>
          <a:xfrm>
            <a:off x="290902" y="221456"/>
            <a:ext cx="8562195" cy="4460081"/>
          </a:xfrm>
          <a:prstGeom prst="rect">
            <a:avLst/>
          </a:prstGeom>
        </p:spPr>
      </p:pic>
      <p:pic>
        <p:nvPicPr>
          <p:cNvPr id="2" name="Picture 1">
            <a:extLst>
              <a:ext uri="{FF2B5EF4-FFF2-40B4-BE49-F238E27FC236}">
                <a16:creationId xmlns:a16="http://schemas.microsoft.com/office/drawing/2014/main" id="{AF561B53-FF70-67BA-D088-7FCF89897872}"/>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800971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656D-D1C8-57A6-3FBD-AF3DF239431D}"/>
              </a:ext>
            </a:extLst>
          </p:cNvPr>
          <p:cNvSpPr>
            <a:spLocks noGrp="1"/>
          </p:cNvSpPr>
          <p:nvPr>
            <p:ph type="title"/>
          </p:nvPr>
        </p:nvSpPr>
        <p:spPr>
          <a:xfrm>
            <a:off x="321469" y="2091929"/>
            <a:ext cx="8229600" cy="857250"/>
          </a:xfrm>
        </p:spPr>
        <p:txBody>
          <a:bodyPr>
            <a:noAutofit/>
          </a:bodyPr>
          <a:lstStyle/>
          <a:p>
            <a:r>
              <a:rPr lang="en-US" sz="2800" dirty="0"/>
              <a:t>Image compression refers to the process of reducing the size of a digital image file without excessively degrading its quality. This reduction in size is achieved by using various algorithms and techniques that remove redundant or unnecessary data from the image file.</a:t>
            </a:r>
            <a:endParaRPr lang="en-IN" sz="2800" dirty="0"/>
          </a:p>
        </p:txBody>
      </p:sp>
      <p:sp>
        <p:nvSpPr>
          <p:cNvPr id="3" name="Slide Number Placeholder 2">
            <a:extLst>
              <a:ext uri="{FF2B5EF4-FFF2-40B4-BE49-F238E27FC236}">
                <a16:creationId xmlns:a16="http://schemas.microsoft.com/office/drawing/2014/main" id="{1AEA5454-9D6E-90B8-30BD-99959C0BE3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4" name="Picture 3">
            <a:extLst>
              <a:ext uri="{FF2B5EF4-FFF2-40B4-BE49-F238E27FC236}">
                <a16:creationId xmlns:a16="http://schemas.microsoft.com/office/drawing/2014/main" id="{ADCA30A8-C8E6-44A8-2CF7-0CECD79E32EB}"/>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20442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D215-EBA3-9A47-7805-442556A96E88}"/>
              </a:ext>
            </a:extLst>
          </p:cNvPr>
          <p:cNvSpPr>
            <a:spLocks noGrp="1"/>
          </p:cNvSpPr>
          <p:nvPr>
            <p:ph type="title"/>
          </p:nvPr>
        </p:nvSpPr>
        <p:spPr>
          <a:xfrm>
            <a:off x="407194" y="102393"/>
            <a:ext cx="8279606" cy="972740"/>
          </a:xfrm>
        </p:spPr>
        <p:txBody>
          <a:bodyPr>
            <a:normAutofit/>
          </a:bodyPr>
          <a:lstStyle/>
          <a:p>
            <a:r>
              <a:rPr lang="en-IN" sz="3200" dirty="0"/>
              <a:t>Primary Goals of Image Compression</a:t>
            </a:r>
          </a:p>
        </p:txBody>
      </p:sp>
      <p:sp>
        <p:nvSpPr>
          <p:cNvPr id="3" name="Slide Number Placeholder 2">
            <a:extLst>
              <a:ext uri="{FF2B5EF4-FFF2-40B4-BE49-F238E27FC236}">
                <a16:creationId xmlns:a16="http://schemas.microsoft.com/office/drawing/2014/main" id="{088EA429-EBE3-B1E0-D650-8A00FB7F6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A1FF7611-6452-4A38-E5B7-3618EA8B007A}"/>
              </a:ext>
            </a:extLst>
          </p:cNvPr>
          <p:cNvPicPr>
            <a:picLocks noChangeAspect="1"/>
          </p:cNvPicPr>
          <p:nvPr/>
        </p:nvPicPr>
        <p:blipFill>
          <a:blip r:embed="rId2"/>
          <a:stretch>
            <a:fillRect/>
          </a:stretch>
        </p:blipFill>
        <p:spPr>
          <a:xfrm>
            <a:off x="2883694" y="1147763"/>
            <a:ext cx="3619500" cy="3619500"/>
          </a:xfrm>
          <a:prstGeom prst="rect">
            <a:avLst/>
          </a:prstGeom>
        </p:spPr>
      </p:pic>
      <p:pic>
        <p:nvPicPr>
          <p:cNvPr id="4" name="Picture 3">
            <a:extLst>
              <a:ext uri="{FF2B5EF4-FFF2-40B4-BE49-F238E27FC236}">
                <a16:creationId xmlns:a16="http://schemas.microsoft.com/office/drawing/2014/main" id="{C3818DBA-E586-E497-BA71-B74C76D0306F}"/>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423390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ED8-18B5-E2EC-6ABC-992F71743061}"/>
              </a:ext>
            </a:extLst>
          </p:cNvPr>
          <p:cNvSpPr>
            <a:spLocks noGrp="1"/>
          </p:cNvSpPr>
          <p:nvPr>
            <p:ph type="title"/>
          </p:nvPr>
        </p:nvSpPr>
        <p:spPr>
          <a:xfrm>
            <a:off x="457200" y="205979"/>
            <a:ext cx="7486649" cy="857250"/>
          </a:xfrm>
        </p:spPr>
        <p:txBody>
          <a:bodyPr>
            <a:normAutofit/>
          </a:bodyPr>
          <a:lstStyle/>
          <a:p>
            <a:r>
              <a:rPr kumimoji="0" lang="en-US" altLang="en-US" sz="1600" b="1" i="0" u="none" strike="noStrike" cap="none" normalizeH="0" baseline="0" dirty="0">
                <a:ln>
                  <a:noFill/>
                </a:ln>
                <a:solidFill>
                  <a:schemeClr val="tx1"/>
                </a:solidFill>
                <a:effectLst/>
                <a:latin typeface="Arial" panose="020B0604020202020204" pitchFamily="34" charset="0"/>
              </a:rPr>
              <a:t>Reducing File Size:</a:t>
            </a:r>
            <a:r>
              <a:rPr kumimoji="0" lang="en-US" altLang="en-US" sz="1600" b="0" i="0" u="none" strike="noStrike" cap="none" normalizeH="0" baseline="0" dirty="0">
                <a:ln>
                  <a:noFill/>
                </a:ln>
                <a:solidFill>
                  <a:schemeClr val="tx1"/>
                </a:solidFill>
                <a:effectLst/>
                <a:latin typeface="Arial" panose="020B0604020202020204" pitchFamily="34" charset="0"/>
              </a:rPr>
              <a:t> By compressing an image, fewer bytes are required to store it, which saves storage space and allows for faster transmission over networks.</a:t>
            </a:r>
            <a:br>
              <a:rPr kumimoji="0" lang="en-US" altLang="en-US" sz="1600" b="0" i="0" u="none" strike="noStrike" cap="none" normalizeH="0" baseline="0" dirty="0">
                <a:ln>
                  <a:noFill/>
                </a:ln>
                <a:solidFill>
                  <a:schemeClr val="tx1"/>
                </a:solidFill>
                <a:effectLst/>
                <a:latin typeface="Arial" panose="020B0604020202020204" pitchFamily="34" charset="0"/>
              </a:rPr>
            </a:br>
            <a:endParaRPr lang="en-IN" sz="1600" dirty="0"/>
          </a:p>
        </p:txBody>
      </p:sp>
      <p:sp>
        <p:nvSpPr>
          <p:cNvPr id="3" name="Slide Number Placeholder 2">
            <a:extLst>
              <a:ext uri="{FF2B5EF4-FFF2-40B4-BE49-F238E27FC236}">
                <a16:creationId xmlns:a16="http://schemas.microsoft.com/office/drawing/2014/main" id="{6FF6563C-9618-7611-63DE-6B01F7C7C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52D1CBEB-152B-E536-3809-4C596BE3A949}"/>
              </a:ext>
            </a:extLst>
          </p:cNvPr>
          <p:cNvPicPr>
            <a:picLocks noChangeAspect="1"/>
          </p:cNvPicPr>
          <p:nvPr/>
        </p:nvPicPr>
        <p:blipFill>
          <a:blip r:embed="rId2"/>
          <a:stretch>
            <a:fillRect/>
          </a:stretch>
        </p:blipFill>
        <p:spPr>
          <a:xfrm>
            <a:off x="900112" y="1245394"/>
            <a:ext cx="7043737" cy="3521869"/>
          </a:xfrm>
          <a:prstGeom prst="rect">
            <a:avLst/>
          </a:prstGeom>
        </p:spPr>
      </p:pic>
      <p:pic>
        <p:nvPicPr>
          <p:cNvPr id="4" name="Picture 3">
            <a:extLst>
              <a:ext uri="{FF2B5EF4-FFF2-40B4-BE49-F238E27FC236}">
                <a16:creationId xmlns:a16="http://schemas.microsoft.com/office/drawing/2014/main" id="{A83FD3A3-7BA2-4666-3FD6-D450D7A009B8}"/>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650721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5ABD-479D-99FF-A96E-C4A33F749CE0}"/>
              </a:ext>
            </a:extLst>
          </p:cNvPr>
          <p:cNvSpPr>
            <a:spLocks noGrp="1"/>
          </p:cNvSpPr>
          <p:nvPr>
            <p:ph type="title"/>
          </p:nvPr>
        </p:nvSpPr>
        <p:spPr>
          <a:xfrm>
            <a:off x="457200" y="205979"/>
            <a:ext cx="7543800" cy="857250"/>
          </a:xfrm>
        </p:spPr>
        <p:txBody>
          <a:bodyPr>
            <a:noAutofit/>
          </a:bodyPr>
          <a:lstStyle/>
          <a:p>
            <a:r>
              <a:rPr kumimoji="0" lang="en-US" altLang="en-US" sz="1800" b="1" i="0" u="none" strike="noStrike" cap="none" normalizeH="0" baseline="0" dirty="0">
                <a:ln>
                  <a:noFill/>
                </a:ln>
                <a:solidFill>
                  <a:schemeClr val="tx1"/>
                </a:solidFill>
                <a:effectLst/>
                <a:latin typeface="Arial" panose="020B0604020202020204" pitchFamily="34" charset="0"/>
              </a:rPr>
              <a:t>Maintaining Quality:</a:t>
            </a:r>
            <a:r>
              <a:rPr kumimoji="0" lang="en-US" altLang="en-US" sz="1800" b="0" i="0" u="none" strike="noStrike" cap="none" normalizeH="0" baseline="0" dirty="0">
                <a:ln>
                  <a:noFill/>
                </a:ln>
                <a:solidFill>
                  <a:schemeClr val="tx1"/>
                </a:solidFill>
                <a:effectLst/>
                <a:latin typeface="Arial" panose="020B0604020202020204" pitchFamily="34" charset="0"/>
              </a:rPr>
              <a:t> Depending on the type of compression used (lossless or lossy), the goal is to minimize perceptible loss in image quality while achieving significant reductions in file size.</a:t>
            </a:r>
            <a:endParaRPr lang="en-IN" sz="1800" dirty="0"/>
          </a:p>
        </p:txBody>
      </p:sp>
      <p:sp>
        <p:nvSpPr>
          <p:cNvPr id="3" name="Slide Number Placeholder 2">
            <a:extLst>
              <a:ext uri="{FF2B5EF4-FFF2-40B4-BE49-F238E27FC236}">
                <a16:creationId xmlns:a16="http://schemas.microsoft.com/office/drawing/2014/main" id="{95BA4C69-30C8-DE1B-F25A-79DBF707A9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FB77C337-9549-92F6-76C8-1BD92081187C}"/>
              </a:ext>
            </a:extLst>
          </p:cNvPr>
          <p:cNvPicPr>
            <a:picLocks noChangeAspect="1"/>
          </p:cNvPicPr>
          <p:nvPr/>
        </p:nvPicPr>
        <p:blipFill>
          <a:blip r:embed="rId2"/>
          <a:stretch>
            <a:fillRect/>
          </a:stretch>
        </p:blipFill>
        <p:spPr>
          <a:xfrm>
            <a:off x="1240631" y="1178868"/>
            <a:ext cx="6379369" cy="3588395"/>
          </a:xfrm>
          <a:prstGeom prst="rect">
            <a:avLst/>
          </a:prstGeom>
        </p:spPr>
      </p:pic>
      <p:pic>
        <p:nvPicPr>
          <p:cNvPr id="4" name="Picture 3">
            <a:extLst>
              <a:ext uri="{FF2B5EF4-FFF2-40B4-BE49-F238E27FC236}">
                <a16:creationId xmlns:a16="http://schemas.microsoft.com/office/drawing/2014/main" id="{D29199B5-8EAA-8B48-C5F5-680BBB7CC197}"/>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91325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FC4E04-F701-482A-C768-FFD1DA17BE30}"/>
              </a:ext>
            </a:extLst>
          </p:cNvPr>
          <p:cNvSpPr>
            <a:spLocks noGrp="1"/>
          </p:cNvSpPr>
          <p:nvPr>
            <p:ph type="title"/>
          </p:nvPr>
        </p:nvSpPr>
        <p:spPr/>
        <p:txBody>
          <a:bodyPr/>
          <a:lstStyle/>
          <a:p>
            <a:r>
              <a:rPr lang="en-IN" dirty="0"/>
              <a:t>Key Concepts of Compression</a:t>
            </a:r>
          </a:p>
        </p:txBody>
      </p:sp>
      <p:pic>
        <p:nvPicPr>
          <p:cNvPr id="7" name="Picture 6">
            <a:extLst>
              <a:ext uri="{FF2B5EF4-FFF2-40B4-BE49-F238E27FC236}">
                <a16:creationId xmlns:a16="http://schemas.microsoft.com/office/drawing/2014/main" id="{F2222214-E7AA-BA9D-1328-E5DCE65C8775}"/>
              </a:ext>
            </a:extLst>
          </p:cNvPr>
          <p:cNvPicPr>
            <a:picLocks noChangeAspect="1"/>
          </p:cNvPicPr>
          <p:nvPr/>
        </p:nvPicPr>
        <p:blipFill>
          <a:blip r:embed="rId2"/>
          <a:stretch>
            <a:fillRect/>
          </a:stretch>
        </p:blipFill>
        <p:spPr>
          <a:xfrm>
            <a:off x="2214563" y="1191616"/>
            <a:ext cx="4857750" cy="3373437"/>
          </a:xfrm>
          <a:prstGeom prst="rect">
            <a:avLst/>
          </a:prstGeom>
        </p:spPr>
      </p:pic>
      <p:pic>
        <p:nvPicPr>
          <p:cNvPr id="2" name="Picture 1">
            <a:extLst>
              <a:ext uri="{FF2B5EF4-FFF2-40B4-BE49-F238E27FC236}">
                <a16:creationId xmlns:a16="http://schemas.microsoft.com/office/drawing/2014/main" id="{AF4782A1-2246-0698-4F3B-C14C31518C6D}"/>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317451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D885-4D0A-6922-2AE4-5CB5819AE38A}"/>
              </a:ext>
            </a:extLst>
          </p:cNvPr>
          <p:cNvSpPr>
            <a:spLocks noGrp="1"/>
          </p:cNvSpPr>
          <p:nvPr>
            <p:ph type="title"/>
          </p:nvPr>
        </p:nvSpPr>
        <p:spPr>
          <a:xfrm>
            <a:off x="899532" y="502443"/>
            <a:ext cx="7101468" cy="857250"/>
          </a:xfrm>
        </p:spPr>
        <p:txBody>
          <a:bodyPr>
            <a:noAutofit/>
          </a:bodyPr>
          <a:lstStyle/>
          <a:p>
            <a:r>
              <a:rPr lang="en-US" sz="2400" b="1" dirty="0"/>
              <a:t>Lossless Compression:</a:t>
            </a:r>
            <a:br>
              <a:rPr lang="en-US" sz="2400" b="1" dirty="0"/>
            </a:br>
            <a:r>
              <a:rPr lang="en-US" sz="1800" b="1" dirty="0"/>
              <a:t>Description:</a:t>
            </a:r>
            <a:r>
              <a:rPr lang="en-US" sz="1800" dirty="0"/>
              <a:t> Lossless compression reduces the file size of an image without losing any information or quality. When the image is uncompressed, the original data is perfectly reconstructed.</a:t>
            </a:r>
            <a:br>
              <a:rPr lang="en-US" sz="1800" dirty="0"/>
            </a:br>
            <a:br>
              <a:rPr lang="en-US" sz="1800" b="1" dirty="0"/>
            </a:br>
            <a:endParaRPr lang="en-IN" sz="1800" dirty="0"/>
          </a:p>
        </p:txBody>
      </p:sp>
      <p:sp>
        <p:nvSpPr>
          <p:cNvPr id="3" name="Slide Number Placeholder 2">
            <a:extLst>
              <a:ext uri="{FF2B5EF4-FFF2-40B4-BE49-F238E27FC236}">
                <a16:creationId xmlns:a16="http://schemas.microsoft.com/office/drawing/2014/main" id="{2B3AC7C9-B0FA-CEF7-9434-FDE838B5E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64ED7125-5E5B-E80A-4A87-31FCEFD9C2BA}"/>
              </a:ext>
            </a:extLst>
          </p:cNvPr>
          <p:cNvPicPr>
            <a:picLocks noChangeAspect="1"/>
          </p:cNvPicPr>
          <p:nvPr/>
        </p:nvPicPr>
        <p:blipFill>
          <a:blip r:embed="rId2"/>
          <a:stretch>
            <a:fillRect/>
          </a:stretch>
        </p:blipFill>
        <p:spPr>
          <a:xfrm>
            <a:off x="2508113" y="1419921"/>
            <a:ext cx="4127773" cy="3484263"/>
          </a:xfrm>
          <a:prstGeom prst="rect">
            <a:avLst/>
          </a:prstGeom>
        </p:spPr>
      </p:pic>
      <p:pic>
        <p:nvPicPr>
          <p:cNvPr id="4" name="Picture 3">
            <a:extLst>
              <a:ext uri="{FF2B5EF4-FFF2-40B4-BE49-F238E27FC236}">
                <a16:creationId xmlns:a16="http://schemas.microsoft.com/office/drawing/2014/main" id="{67A49CE5-FF3F-6153-214D-5B830ABAAE37}"/>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92545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4167-9F0E-7B1E-4D55-B834CC9339DF}"/>
              </a:ext>
            </a:extLst>
          </p:cNvPr>
          <p:cNvSpPr>
            <a:spLocks noGrp="1"/>
          </p:cNvSpPr>
          <p:nvPr>
            <p:ph type="title"/>
          </p:nvPr>
        </p:nvSpPr>
        <p:spPr/>
        <p:txBody>
          <a:bodyPr>
            <a:normAutofit/>
          </a:bodyPr>
          <a:lstStyle/>
          <a:p>
            <a:r>
              <a:rPr lang="en-IN" sz="2800" dirty="0"/>
              <a:t>COLOR MODELS</a:t>
            </a:r>
          </a:p>
        </p:txBody>
      </p:sp>
      <p:sp>
        <p:nvSpPr>
          <p:cNvPr id="3" name="Content Placeholder 2">
            <a:extLst>
              <a:ext uri="{FF2B5EF4-FFF2-40B4-BE49-F238E27FC236}">
                <a16:creationId xmlns:a16="http://schemas.microsoft.com/office/drawing/2014/main" id="{892B5D03-902F-EE61-143F-C886B31F5510}"/>
              </a:ext>
            </a:extLst>
          </p:cNvPr>
          <p:cNvSpPr>
            <a:spLocks noGrp="1"/>
          </p:cNvSpPr>
          <p:nvPr>
            <p:ph idx="1"/>
          </p:nvPr>
        </p:nvSpPr>
        <p:spPr>
          <a:xfrm>
            <a:off x="457200" y="1200151"/>
            <a:ext cx="5482952" cy="3394472"/>
          </a:xfrm>
        </p:spPr>
        <p:txBody>
          <a:bodyPr>
            <a:normAutofit fontScale="92500" lnSpcReduction="10000"/>
          </a:bodyPr>
          <a:lstStyle/>
          <a:p>
            <a:pPr marL="0" indent="0" algn="just">
              <a:buNone/>
            </a:pPr>
            <a:r>
              <a:rPr lang="en-US" sz="2100" dirty="0"/>
              <a:t>Color Models:</a:t>
            </a:r>
          </a:p>
          <a:p>
            <a:pPr marL="0" indent="0" algn="just">
              <a:buNone/>
            </a:pPr>
            <a:r>
              <a:rPr lang="en-US" sz="2100" dirty="0"/>
              <a:t>RGB (Red, Green, Blue): Commonly used in digital displays. Each pixel is a combination of red, green, and blue values.</a:t>
            </a:r>
          </a:p>
          <a:p>
            <a:pPr marL="457200" lvl="1" indent="0" algn="just">
              <a:buNone/>
            </a:pPr>
            <a:r>
              <a:rPr lang="en-US" sz="2100" dirty="0"/>
              <a:t>Example: (255, 0, 0) represents bright red.</a:t>
            </a:r>
          </a:p>
          <a:p>
            <a:pPr marL="0" indent="0" algn="just">
              <a:buNone/>
            </a:pPr>
            <a:r>
              <a:rPr lang="en-US" sz="2100" dirty="0"/>
              <a:t>CMYK (Cyan, Magenta, Yellow, Key/Black): Used in printing.</a:t>
            </a:r>
          </a:p>
          <a:p>
            <a:pPr marL="0" indent="0" algn="just">
              <a:buNone/>
            </a:pPr>
            <a:r>
              <a:rPr lang="en-US" sz="2100" dirty="0"/>
              <a:t>Grayscale: Each pixel has a single intensity value, representing shades of gray.</a:t>
            </a:r>
          </a:p>
          <a:p>
            <a:pPr marL="457200" lvl="1" indent="0" algn="just">
              <a:buNone/>
            </a:pPr>
            <a:r>
              <a:rPr lang="en-US" sz="2100" dirty="0"/>
              <a:t>Example: 128 represents a medium gray.</a:t>
            </a:r>
          </a:p>
          <a:p>
            <a:endParaRPr lang="en-IN" dirty="0"/>
          </a:p>
        </p:txBody>
      </p:sp>
      <p:sp>
        <p:nvSpPr>
          <p:cNvPr id="4" name="Date Placeholder 3">
            <a:extLst>
              <a:ext uri="{FF2B5EF4-FFF2-40B4-BE49-F238E27FC236}">
                <a16:creationId xmlns:a16="http://schemas.microsoft.com/office/drawing/2014/main" id="{328BF091-F165-B28E-618A-FB2512F0E236}"/>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44FE3E47-89BE-A5F3-D004-9B54507AAA3F}"/>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8" name="Picture 7">
            <a:extLst>
              <a:ext uri="{FF2B5EF4-FFF2-40B4-BE49-F238E27FC236}">
                <a16:creationId xmlns:a16="http://schemas.microsoft.com/office/drawing/2014/main" id="{51E23E70-FAD7-8FAB-3DB8-C65C6BE387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184" y="1769598"/>
            <a:ext cx="2688992" cy="2355726"/>
          </a:xfrm>
          <a:prstGeom prst="rect">
            <a:avLst/>
          </a:prstGeom>
        </p:spPr>
      </p:pic>
      <p:pic>
        <p:nvPicPr>
          <p:cNvPr id="9" name="Picture 8" descr="Acharya logo.png">
            <a:extLst>
              <a:ext uri="{FF2B5EF4-FFF2-40B4-BE49-F238E27FC236}">
                <a16:creationId xmlns:a16="http://schemas.microsoft.com/office/drawing/2014/main" id="{68A84815-51BB-2C13-780F-C11407A25F5D}"/>
              </a:ext>
            </a:extLst>
          </p:cNvPr>
          <p:cNvPicPr>
            <a:picLocks noChangeAspect="1"/>
          </p:cNvPicPr>
          <p:nvPr/>
        </p:nvPicPr>
        <p:blipFill>
          <a:blip r:embed="rId3" cstate="print"/>
          <a:stretch>
            <a:fillRect/>
          </a:stretch>
        </p:blipFill>
        <p:spPr>
          <a:xfrm>
            <a:off x="8305800" y="181484"/>
            <a:ext cx="762000" cy="734786"/>
          </a:xfrm>
          <a:prstGeom prst="rect">
            <a:avLst/>
          </a:prstGeom>
        </p:spPr>
      </p:pic>
      <p:pic>
        <p:nvPicPr>
          <p:cNvPr id="7" name="Picture 6">
            <a:extLst>
              <a:ext uri="{FF2B5EF4-FFF2-40B4-BE49-F238E27FC236}">
                <a16:creationId xmlns:a16="http://schemas.microsoft.com/office/drawing/2014/main" id="{50FA2E10-9C79-7EA6-7F59-459375D12329}"/>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4153563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483F2C-0632-F855-170D-7EF0632327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8" name="Title 7">
            <a:extLst>
              <a:ext uri="{FF2B5EF4-FFF2-40B4-BE49-F238E27FC236}">
                <a16:creationId xmlns:a16="http://schemas.microsoft.com/office/drawing/2014/main" id="{54637BA2-0C28-F487-8304-C81A642DEA31}"/>
              </a:ext>
            </a:extLst>
          </p:cNvPr>
          <p:cNvSpPr>
            <a:spLocks noGrp="1"/>
          </p:cNvSpPr>
          <p:nvPr>
            <p:ph type="title"/>
          </p:nvPr>
        </p:nvSpPr>
        <p:spPr>
          <a:xfrm>
            <a:off x="242887" y="102392"/>
            <a:ext cx="7558087" cy="4212433"/>
          </a:xfrm>
        </p:spPr>
        <p:txBody>
          <a:bodyPr>
            <a:noAutofit/>
          </a:bodyPr>
          <a:lstStyle/>
          <a:p>
            <a:br>
              <a:rPr lang="en-US" sz="1400" dirty="0"/>
            </a:br>
            <a:r>
              <a:rPr lang="en-US" sz="2400" b="1" dirty="0"/>
              <a:t>Examples of Techniques:</a:t>
            </a:r>
            <a:br>
              <a:rPr lang="en-US" sz="2400" dirty="0"/>
            </a:br>
            <a:br>
              <a:rPr lang="en-US" sz="2400" dirty="0"/>
            </a:br>
            <a:r>
              <a:rPr lang="en-US" sz="2400" b="1" dirty="0"/>
              <a:t>Run-Length Encoding (RLE):</a:t>
            </a:r>
            <a:r>
              <a:rPr lang="en-US" sz="2400" dirty="0"/>
              <a:t> Encodes sequences of the same pixel value into a single data value and count pair.</a:t>
            </a:r>
            <a:br>
              <a:rPr lang="en-US" sz="2400" dirty="0"/>
            </a:br>
            <a:br>
              <a:rPr lang="en-US" sz="2400" dirty="0"/>
            </a:br>
            <a:r>
              <a:rPr lang="en-US" sz="2400" b="1" dirty="0"/>
              <a:t>Lempel-Ziv-Welch (LZW):</a:t>
            </a:r>
            <a:r>
              <a:rPr lang="en-US" sz="2400" dirty="0"/>
              <a:t> Similar to RLE but also includes a dictionary-based compression method.</a:t>
            </a:r>
            <a:br>
              <a:rPr lang="en-US" sz="2400" dirty="0"/>
            </a:br>
            <a:br>
              <a:rPr lang="en-US" sz="2400" dirty="0"/>
            </a:br>
            <a:r>
              <a:rPr lang="en-US" sz="2400" b="1" dirty="0"/>
              <a:t>Predictive Coding:</a:t>
            </a:r>
            <a:r>
              <a:rPr lang="en-US" sz="2400" dirty="0"/>
              <a:t> Uses algorithms that predict values of pixels based on neighboring pixels, thus encoding only the difference between predicted and actual values.</a:t>
            </a:r>
          </a:p>
        </p:txBody>
      </p:sp>
      <p:pic>
        <p:nvPicPr>
          <p:cNvPr id="2" name="Picture 1">
            <a:extLst>
              <a:ext uri="{FF2B5EF4-FFF2-40B4-BE49-F238E27FC236}">
                <a16:creationId xmlns:a16="http://schemas.microsoft.com/office/drawing/2014/main" id="{B6B732EA-1654-91AF-AA89-CB1B31103951}"/>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99004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8C68-64EA-B645-1E1A-1A081C20A98C}"/>
              </a:ext>
            </a:extLst>
          </p:cNvPr>
          <p:cNvSpPr>
            <a:spLocks noGrp="1"/>
          </p:cNvSpPr>
          <p:nvPr>
            <p:ph type="title"/>
          </p:nvPr>
        </p:nvSpPr>
        <p:spPr>
          <a:xfrm>
            <a:off x="457200" y="436364"/>
            <a:ext cx="8229600" cy="1337071"/>
          </a:xfrm>
        </p:spPr>
        <p:txBody>
          <a:bodyPr>
            <a:normAutofit/>
          </a:bodyPr>
          <a:lstStyle/>
          <a:p>
            <a:r>
              <a:rPr lang="en-IN" sz="3600" dirty="0"/>
              <a:t>Lossy Compression:</a:t>
            </a:r>
            <a:br>
              <a:rPr lang="en-IN" sz="3600" dirty="0"/>
            </a:br>
            <a:r>
              <a:rPr lang="en-US" sz="1400" b="1" dirty="0"/>
              <a:t>Description:</a:t>
            </a:r>
            <a:r>
              <a:rPr lang="en-US" sz="1400" dirty="0"/>
              <a:t> Lossy compression reduces the file size by permanently eliminating certain information that the human eye may not easily perceive. This results in some loss of image quality, but the degree of loss can be controlled by adjusting compression parameters.</a:t>
            </a:r>
            <a:endParaRPr lang="en-IN" sz="3600" dirty="0"/>
          </a:p>
        </p:txBody>
      </p:sp>
      <p:sp>
        <p:nvSpPr>
          <p:cNvPr id="3" name="Slide Number Placeholder 2">
            <a:extLst>
              <a:ext uri="{FF2B5EF4-FFF2-40B4-BE49-F238E27FC236}">
                <a16:creationId xmlns:a16="http://schemas.microsoft.com/office/drawing/2014/main" id="{30FE2B75-0E5B-48DF-876D-B552EF7C7A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 name="Picture 4">
            <a:extLst>
              <a:ext uri="{FF2B5EF4-FFF2-40B4-BE49-F238E27FC236}">
                <a16:creationId xmlns:a16="http://schemas.microsoft.com/office/drawing/2014/main" id="{A629780D-DC1E-DA27-1F7E-4FAF40513FFD}"/>
              </a:ext>
            </a:extLst>
          </p:cNvPr>
          <p:cNvPicPr>
            <a:picLocks noChangeAspect="1"/>
          </p:cNvPicPr>
          <p:nvPr/>
        </p:nvPicPr>
        <p:blipFill>
          <a:blip r:embed="rId2"/>
          <a:stretch>
            <a:fillRect/>
          </a:stretch>
        </p:blipFill>
        <p:spPr>
          <a:xfrm>
            <a:off x="1661592" y="2188508"/>
            <a:ext cx="4969668" cy="2282144"/>
          </a:xfrm>
          <a:prstGeom prst="rect">
            <a:avLst/>
          </a:prstGeom>
        </p:spPr>
      </p:pic>
      <p:pic>
        <p:nvPicPr>
          <p:cNvPr id="4" name="Picture 3">
            <a:extLst>
              <a:ext uri="{FF2B5EF4-FFF2-40B4-BE49-F238E27FC236}">
                <a16:creationId xmlns:a16="http://schemas.microsoft.com/office/drawing/2014/main" id="{48BE5E1F-AAD2-1D24-C81C-37E798201560}"/>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567077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1D06-B9A9-F048-1E15-CF39448D4EDB}"/>
              </a:ext>
            </a:extLst>
          </p:cNvPr>
          <p:cNvSpPr>
            <a:spLocks noGrp="1"/>
          </p:cNvSpPr>
          <p:nvPr>
            <p:ph type="title"/>
          </p:nvPr>
        </p:nvSpPr>
        <p:spPr>
          <a:xfrm>
            <a:off x="385762" y="102392"/>
            <a:ext cx="8229600" cy="4762501"/>
          </a:xfrm>
        </p:spPr>
        <p:txBody>
          <a:bodyPr>
            <a:noAutofit/>
          </a:bodyPr>
          <a:lstStyle/>
          <a:p>
            <a:pPr algn="l"/>
            <a:r>
              <a:rPr lang="en-US" sz="2400" b="1" dirty="0"/>
              <a:t>		         Examples of Techniques: </a:t>
            </a:r>
            <a:br>
              <a:rPr lang="en-US" sz="2400" b="1" dirty="0"/>
            </a:br>
            <a:br>
              <a:rPr lang="en-US" sz="2400" b="1" dirty="0"/>
            </a:br>
            <a:r>
              <a:rPr lang="en-US" sz="2400" b="1" dirty="0"/>
              <a:t>Discrete Cosine Transform (DCT):</a:t>
            </a:r>
            <a:br>
              <a:rPr lang="en-US" sz="2400" b="1" dirty="0"/>
            </a:br>
            <a:r>
              <a:rPr lang="en-US" sz="2400" dirty="0"/>
              <a:t>Converts spatial image data into frequency data, where higher frequency components (less perceptually important) can be discarded or quantized more heavily.</a:t>
            </a:r>
            <a:br>
              <a:rPr lang="en-US" sz="2400" dirty="0"/>
            </a:br>
            <a:br>
              <a:rPr lang="en-US" sz="2400" dirty="0"/>
            </a:br>
            <a:r>
              <a:rPr lang="en-US" sz="2400" b="1" dirty="0"/>
              <a:t>Quantization:</a:t>
            </a:r>
            <a:r>
              <a:rPr lang="en-US" sz="2400" dirty="0"/>
              <a:t> Reduces the precision of the data representation. For example, reducing color depth or precision of pixel values.</a:t>
            </a:r>
            <a:br>
              <a:rPr lang="en-US" sz="2400" dirty="0"/>
            </a:br>
            <a:br>
              <a:rPr lang="en-US" sz="2400" dirty="0"/>
            </a:br>
            <a:r>
              <a:rPr lang="en-US" sz="2400" b="1" dirty="0"/>
              <a:t>Chroma Subsampling:</a:t>
            </a:r>
            <a:r>
              <a:rPr lang="en-US" sz="2400" dirty="0"/>
              <a:t> Reduces color information by storing less data for certain color channels, particularly in formats like JPEG.</a:t>
            </a:r>
            <a:br>
              <a:rPr lang="en-US" sz="2400" dirty="0"/>
            </a:br>
            <a:endParaRPr lang="en-IN" sz="2400" dirty="0"/>
          </a:p>
        </p:txBody>
      </p:sp>
      <p:sp>
        <p:nvSpPr>
          <p:cNvPr id="3" name="Slide Number Placeholder 2">
            <a:extLst>
              <a:ext uri="{FF2B5EF4-FFF2-40B4-BE49-F238E27FC236}">
                <a16:creationId xmlns:a16="http://schemas.microsoft.com/office/drawing/2014/main" id="{360F86FE-E393-0450-BB72-4610FD02FE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4" name="Picture 3">
            <a:extLst>
              <a:ext uri="{FF2B5EF4-FFF2-40B4-BE49-F238E27FC236}">
                <a16:creationId xmlns:a16="http://schemas.microsoft.com/office/drawing/2014/main" id="{8F381925-2AA3-E7FD-9C5A-EE58AFEFC94E}"/>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731149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804BC0-DAC7-18FC-8A27-71BB840F4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4" name="Rectangle 3">
            <a:extLst>
              <a:ext uri="{FF2B5EF4-FFF2-40B4-BE49-F238E27FC236}">
                <a16:creationId xmlns:a16="http://schemas.microsoft.com/office/drawing/2014/main" id="{234BC73F-C38E-D2A1-4D76-0917C052B3C9}"/>
              </a:ext>
            </a:extLst>
          </p:cNvPr>
          <p:cNvSpPr/>
          <p:nvPr/>
        </p:nvSpPr>
        <p:spPr>
          <a:xfrm>
            <a:off x="1807369" y="1742480"/>
            <a:ext cx="5243831" cy="1015663"/>
          </a:xfrm>
          <a:prstGeom prst="rect">
            <a:avLst/>
          </a:prstGeom>
          <a:noFill/>
        </p:spPr>
        <p:txBody>
          <a:bodyPr wrap="square" lIns="91440" tIns="45720" rIns="91440" bIns="45720">
            <a:spAutoFit/>
          </a:bodyPr>
          <a:lstStyle/>
          <a:p>
            <a:pPr algn="ctr"/>
            <a:r>
              <a:rPr lang="en-IN" sz="60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THANK YOU</a:t>
            </a:r>
          </a:p>
        </p:txBody>
      </p:sp>
    </p:spTree>
    <p:extLst>
      <p:ext uri="{BB962C8B-B14F-4D97-AF65-F5344CB8AC3E}">
        <p14:creationId xmlns:p14="http://schemas.microsoft.com/office/powerpoint/2010/main" val="3701458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AB18-BBC9-DA11-3CA4-81B88A0A25C8}"/>
              </a:ext>
            </a:extLst>
          </p:cNvPr>
          <p:cNvSpPr>
            <a:spLocks noGrp="1"/>
          </p:cNvSpPr>
          <p:nvPr>
            <p:ph type="title"/>
          </p:nvPr>
        </p:nvSpPr>
        <p:spPr/>
        <p:txBody>
          <a:bodyPr>
            <a:normAutofit/>
          </a:bodyPr>
          <a:lstStyle/>
          <a:p>
            <a:r>
              <a:rPr lang="en-IN" sz="2800" dirty="0"/>
              <a:t>BIT DEPTH</a:t>
            </a:r>
          </a:p>
        </p:txBody>
      </p:sp>
      <p:sp>
        <p:nvSpPr>
          <p:cNvPr id="3" name="Content Placeholder 2">
            <a:extLst>
              <a:ext uri="{FF2B5EF4-FFF2-40B4-BE49-F238E27FC236}">
                <a16:creationId xmlns:a16="http://schemas.microsoft.com/office/drawing/2014/main" id="{33E6AD02-536B-54C1-0414-D30AF1B8467D}"/>
              </a:ext>
            </a:extLst>
          </p:cNvPr>
          <p:cNvSpPr>
            <a:spLocks noGrp="1"/>
          </p:cNvSpPr>
          <p:nvPr>
            <p:ph idx="1"/>
          </p:nvPr>
        </p:nvSpPr>
        <p:spPr>
          <a:xfrm>
            <a:off x="457200" y="1200151"/>
            <a:ext cx="5050904" cy="3394472"/>
          </a:xfrm>
        </p:spPr>
        <p:txBody>
          <a:bodyPr>
            <a:normAutofit/>
          </a:bodyPr>
          <a:lstStyle/>
          <a:p>
            <a:pPr marL="0" indent="0" algn="just">
              <a:buNone/>
            </a:pPr>
            <a:r>
              <a:rPr lang="en-US" sz="1900" dirty="0"/>
              <a:t>Bit Depth:</a:t>
            </a:r>
          </a:p>
          <a:p>
            <a:pPr marL="0" indent="0" algn="just">
              <a:buNone/>
            </a:pPr>
            <a:r>
              <a:rPr lang="en-US" sz="1900" dirty="0"/>
              <a:t>Definition: The number of bits used to represent the color of a single pixel.</a:t>
            </a:r>
          </a:p>
          <a:p>
            <a:pPr marL="0" indent="0" algn="just">
              <a:buNone/>
            </a:pPr>
            <a:r>
              <a:rPr lang="en-US" sz="1900" dirty="0"/>
              <a:t>Examples:</a:t>
            </a:r>
          </a:p>
          <a:p>
            <a:pPr marL="457200" lvl="1" indent="0" algn="just">
              <a:buNone/>
            </a:pPr>
            <a:r>
              <a:rPr lang="en-US" sz="1900" dirty="0"/>
              <a:t>1-bit: Black and white images (2 colors).</a:t>
            </a:r>
          </a:p>
          <a:p>
            <a:pPr marL="457200" lvl="1" indent="0" algn="just">
              <a:buNone/>
            </a:pPr>
            <a:r>
              <a:rPr lang="en-US" sz="1900" dirty="0"/>
              <a:t>8-bit: 256 colors or shades of gray.</a:t>
            </a:r>
          </a:p>
          <a:p>
            <a:pPr marL="457200" lvl="1" indent="0" algn="just">
              <a:buNone/>
            </a:pPr>
            <a:r>
              <a:rPr lang="en-US" sz="1900" dirty="0"/>
              <a:t>24-bit: True color (16.7 million colors), with 8 bits for each RGB channel.</a:t>
            </a:r>
          </a:p>
          <a:p>
            <a:endParaRPr lang="en-IN" dirty="0"/>
          </a:p>
        </p:txBody>
      </p:sp>
      <p:sp>
        <p:nvSpPr>
          <p:cNvPr id="4" name="Date Placeholder 3">
            <a:extLst>
              <a:ext uri="{FF2B5EF4-FFF2-40B4-BE49-F238E27FC236}">
                <a16:creationId xmlns:a16="http://schemas.microsoft.com/office/drawing/2014/main" id="{E15F652D-0AF3-662E-795F-D4AD178F0B24}"/>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6BD04A77-AB7A-FC0C-3115-1510CB0C8786}"/>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8" name="Picture 7">
            <a:extLst>
              <a:ext uri="{FF2B5EF4-FFF2-40B4-BE49-F238E27FC236}">
                <a16:creationId xmlns:a16="http://schemas.microsoft.com/office/drawing/2014/main" id="{3FA4DB9D-1EE1-1F58-91F2-16D16E254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771550"/>
            <a:ext cx="3039101" cy="1932724"/>
          </a:xfrm>
          <a:prstGeom prst="rect">
            <a:avLst/>
          </a:prstGeom>
        </p:spPr>
      </p:pic>
      <p:pic>
        <p:nvPicPr>
          <p:cNvPr id="10" name="Picture 9">
            <a:extLst>
              <a:ext uri="{FF2B5EF4-FFF2-40B4-BE49-F238E27FC236}">
                <a16:creationId xmlns:a16="http://schemas.microsoft.com/office/drawing/2014/main" id="{FB095292-2E06-BEF5-B399-F6AA9AF1D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195" y="2807715"/>
            <a:ext cx="2840982" cy="1856106"/>
          </a:xfrm>
          <a:prstGeom prst="rect">
            <a:avLst/>
          </a:prstGeom>
        </p:spPr>
      </p:pic>
      <p:pic>
        <p:nvPicPr>
          <p:cNvPr id="11" name="Picture 10" descr="Acharya logo.png">
            <a:extLst>
              <a:ext uri="{FF2B5EF4-FFF2-40B4-BE49-F238E27FC236}">
                <a16:creationId xmlns:a16="http://schemas.microsoft.com/office/drawing/2014/main" id="{64FF9D31-DF45-CCB7-4B9D-4E2A25AC23F1}"/>
              </a:ext>
            </a:extLst>
          </p:cNvPr>
          <p:cNvPicPr>
            <a:picLocks noChangeAspect="1"/>
          </p:cNvPicPr>
          <p:nvPr/>
        </p:nvPicPr>
        <p:blipFill>
          <a:blip r:embed="rId4" cstate="print"/>
          <a:stretch>
            <a:fillRect/>
          </a:stretch>
        </p:blipFill>
        <p:spPr>
          <a:xfrm>
            <a:off x="8305800" y="181484"/>
            <a:ext cx="762000" cy="734786"/>
          </a:xfrm>
          <a:prstGeom prst="rect">
            <a:avLst/>
          </a:prstGeom>
        </p:spPr>
      </p:pic>
      <p:pic>
        <p:nvPicPr>
          <p:cNvPr id="7" name="Picture 6">
            <a:extLst>
              <a:ext uri="{FF2B5EF4-FFF2-40B4-BE49-F238E27FC236}">
                <a16:creationId xmlns:a16="http://schemas.microsoft.com/office/drawing/2014/main" id="{7BEE4608-58B9-1743-DDED-0EA11E3DCBA3}"/>
              </a:ext>
            </a:extLst>
          </p:cNvPr>
          <p:cNvPicPr>
            <a:picLocks noChangeAspect="1"/>
          </p:cNvPicPr>
          <p:nvPr/>
        </p:nvPicPr>
        <p:blipFill>
          <a:blip r:embed="rId5"/>
          <a:stretch>
            <a:fillRect/>
          </a:stretch>
        </p:blipFill>
        <p:spPr>
          <a:xfrm>
            <a:off x="8184994" y="0"/>
            <a:ext cx="959005" cy="927038"/>
          </a:xfrm>
          <a:prstGeom prst="rect">
            <a:avLst/>
          </a:prstGeom>
        </p:spPr>
      </p:pic>
    </p:spTree>
    <p:extLst>
      <p:ext uri="{BB962C8B-B14F-4D97-AF65-F5344CB8AC3E}">
        <p14:creationId xmlns:p14="http://schemas.microsoft.com/office/powerpoint/2010/main" val="149242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F3C0-502C-007E-AA6C-6847132BD958}"/>
              </a:ext>
            </a:extLst>
          </p:cNvPr>
          <p:cNvSpPr>
            <a:spLocks noGrp="1"/>
          </p:cNvSpPr>
          <p:nvPr>
            <p:ph type="title"/>
          </p:nvPr>
        </p:nvSpPr>
        <p:spPr/>
        <p:txBody>
          <a:bodyPr>
            <a:normAutofit/>
          </a:bodyPr>
          <a:lstStyle/>
          <a:p>
            <a:r>
              <a:rPr lang="en-IN" sz="2800" dirty="0"/>
              <a:t>RESOLUTION</a:t>
            </a:r>
          </a:p>
        </p:txBody>
      </p:sp>
      <p:sp>
        <p:nvSpPr>
          <p:cNvPr id="3" name="Content Placeholder 2">
            <a:extLst>
              <a:ext uri="{FF2B5EF4-FFF2-40B4-BE49-F238E27FC236}">
                <a16:creationId xmlns:a16="http://schemas.microsoft.com/office/drawing/2014/main" id="{147D83B7-B5D3-6380-CFDB-4069FECE79DB}"/>
              </a:ext>
            </a:extLst>
          </p:cNvPr>
          <p:cNvSpPr>
            <a:spLocks noGrp="1"/>
          </p:cNvSpPr>
          <p:nvPr>
            <p:ph idx="1"/>
          </p:nvPr>
        </p:nvSpPr>
        <p:spPr>
          <a:xfrm>
            <a:off x="457200" y="1200151"/>
            <a:ext cx="3826768" cy="3394472"/>
          </a:xfrm>
        </p:spPr>
        <p:txBody>
          <a:bodyPr/>
          <a:lstStyle/>
          <a:p>
            <a:pPr marL="0" indent="0" algn="just">
              <a:buNone/>
            </a:pPr>
            <a:r>
              <a:rPr lang="en-US" sz="1800" dirty="0"/>
              <a:t>Resolution:</a:t>
            </a:r>
          </a:p>
          <a:p>
            <a:pPr marL="0" indent="0" algn="just">
              <a:buNone/>
            </a:pPr>
            <a:r>
              <a:rPr lang="en-US" sz="1800" dirty="0"/>
              <a:t>Definition: The number of pixels in an image, typically given as width x height (e.g., 1920x1080).</a:t>
            </a:r>
          </a:p>
          <a:p>
            <a:pPr marL="0" indent="0" algn="just">
              <a:buNone/>
            </a:pPr>
            <a:r>
              <a:rPr lang="en-US" sz="1800" dirty="0"/>
              <a:t>Impact: Higher resolution means more detail and larger file sizes.</a:t>
            </a:r>
          </a:p>
          <a:p>
            <a:endParaRPr lang="en-IN" dirty="0"/>
          </a:p>
        </p:txBody>
      </p:sp>
      <p:sp>
        <p:nvSpPr>
          <p:cNvPr id="4" name="Date Placeholder 3">
            <a:extLst>
              <a:ext uri="{FF2B5EF4-FFF2-40B4-BE49-F238E27FC236}">
                <a16:creationId xmlns:a16="http://schemas.microsoft.com/office/drawing/2014/main" id="{874A2ACA-215A-0421-FB74-959DB562E885}"/>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01366254-02CA-BFAD-B69D-4D452360F0F5}"/>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8" name="Picture 7">
            <a:extLst>
              <a:ext uri="{FF2B5EF4-FFF2-40B4-BE49-F238E27FC236}">
                <a16:creationId xmlns:a16="http://schemas.microsoft.com/office/drawing/2014/main" id="{59798BC5-0C66-F7A8-5B5B-8BC32696C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6" y="1235869"/>
            <a:ext cx="3322712" cy="2211710"/>
          </a:xfrm>
          <a:prstGeom prst="rect">
            <a:avLst/>
          </a:prstGeom>
        </p:spPr>
      </p:pic>
      <p:pic>
        <p:nvPicPr>
          <p:cNvPr id="9" name="Picture 8" descr="Acharya logo.png">
            <a:extLst>
              <a:ext uri="{FF2B5EF4-FFF2-40B4-BE49-F238E27FC236}">
                <a16:creationId xmlns:a16="http://schemas.microsoft.com/office/drawing/2014/main" id="{9EA3EB17-260E-AE63-8ECE-8229DA711183}"/>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148059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B7D1-460C-D777-8B0F-5FAA1D268057}"/>
              </a:ext>
            </a:extLst>
          </p:cNvPr>
          <p:cNvSpPr>
            <a:spLocks noGrp="1"/>
          </p:cNvSpPr>
          <p:nvPr>
            <p:ph type="title"/>
          </p:nvPr>
        </p:nvSpPr>
        <p:spPr/>
        <p:txBody>
          <a:bodyPr>
            <a:normAutofit/>
          </a:bodyPr>
          <a:lstStyle/>
          <a:p>
            <a:r>
              <a:rPr lang="en-IN" sz="2800" dirty="0"/>
              <a:t>IMAGE FORMATS</a:t>
            </a:r>
          </a:p>
        </p:txBody>
      </p:sp>
      <p:sp>
        <p:nvSpPr>
          <p:cNvPr id="3" name="Content Placeholder 2">
            <a:extLst>
              <a:ext uri="{FF2B5EF4-FFF2-40B4-BE49-F238E27FC236}">
                <a16:creationId xmlns:a16="http://schemas.microsoft.com/office/drawing/2014/main" id="{AA7B9BA3-BCAA-18AD-74EE-6670318740FC}"/>
              </a:ext>
            </a:extLst>
          </p:cNvPr>
          <p:cNvSpPr>
            <a:spLocks noGrp="1"/>
          </p:cNvSpPr>
          <p:nvPr>
            <p:ph idx="1"/>
          </p:nvPr>
        </p:nvSpPr>
        <p:spPr>
          <a:xfrm>
            <a:off x="457200" y="1200151"/>
            <a:ext cx="4546848" cy="3394472"/>
          </a:xfrm>
        </p:spPr>
        <p:txBody>
          <a:bodyPr>
            <a:normAutofit/>
          </a:bodyPr>
          <a:lstStyle/>
          <a:p>
            <a:pPr algn="just"/>
            <a:r>
              <a:rPr lang="en-US" sz="1800" dirty="0"/>
              <a:t>Image Formats:</a:t>
            </a:r>
          </a:p>
          <a:p>
            <a:pPr algn="just">
              <a:buFont typeface="Arial" panose="020B0604020202020204" pitchFamily="34" charset="0"/>
              <a:buChar char="•"/>
            </a:pPr>
            <a:r>
              <a:rPr lang="en-US" sz="1800" dirty="0"/>
              <a:t>Raster: Images stored as a grid of pixels (e.g., JPEG, PNG, GIF).</a:t>
            </a:r>
          </a:p>
          <a:p>
            <a:pPr algn="just">
              <a:buFont typeface="Arial" panose="020B0604020202020204" pitchFamily="34" charset="0"/>
              <a:buChar char="•"/>
            </a:pPr>
            <a:r>
              <a:rPr lang="en-US" sz="1800" dirty="0"/>
              <a:t>Vector: Images stored as mathematical equations defining shapes (e.g., SVG, EPS). Not pixel-based and can be scaled without loss of quality</a:t>
            </a:r>
            <a:r>
              <a:rPr lang="en-US" sz="2800" dirty="0"/>
              <a:t>.</a:t>
            </a:r>
          </a:p>
          <a:p>
            <a:endParaRPr lang="en-IN" dirty="0"/>
          </a:p>
        </p:txBody>
      </p:sp>
      <p:sp>
        <p:nvSpPr>
          <p:cNvPr id="4" name="Date Placeholder 3">
            <a:extLst>
              <a:ext uri="{FF2B5EF4-FFF2-40B4-BE49-F238E27FC236}">
                <a16:creationId xmlns:a16="http://schemas.microsoft.com/office/drawing/2014/main" id="{45FCC986-2EFA-68AA-DD68-E44FED7D9FF0}"/>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22850CDA-89F6-9908-1234-45136288B574}"/>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a:extLst>
              <a:ext uri="{FF2B5EF4-FFF2-40B4-BE49-F238E27FC236}">
                <a16:creationId xmlns:a16="http://schemas.microsoft.com/office/drawing/2014/main" id="{B55A12E1-8E7E-57A1-8CED-4EABBA636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419622"/>
            <a:ext cx="3384376" cy="1828800"/>
          </a:xfrm>
          <a:prstGeom prst="rect">
            <a:avLst/>
          </a:prstGeom>
        </p:spPr>
      </p:pic>
      <p:pic>
        <p:nvPicPr>
          <p:cNvPr id="9" name="Picture 8" descr="Acharya logo.png">
            <a:extLst>
              <a:ext uri="{FF2B5EF4-FFF2-40B4-BE49-F238E27FC236}">
                <a16:creationId xmlns:a16="http://schemas.microsoft.com/office/drawing/2014/main" id="{E3C96872-2D0F-1791-8DE4-047D6EA6C776}"/>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05119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AD02-7D51-6377-3FC3-F5D543DDF239}"/>
              </a:ext>
            </a:extLst>
          </p:cNvPr>
          <p:cNvSpPr>
            <a:spLocks noGrp="1"/>
          </p:cNvSpPr>
          <p:nvPr>
            <p:ph type="title"/>
          </p:nvPr>
        </p:nvSpPr>
        <p:spPr/>
        <p:txBody>
          <a:bodyPr>
            <a:normAutofit/>
          </a:bodyPr>
          <a:lstStyle/>
          <a:p>
            <a:r>
              <a:rPr lang="en-IN" sz="2800" dirty="0"/>
              <a:t>COMPRESSION</a:t>
            </a:r>
          </a:p>
        </p:txBody>
      </p:sp>
      <p:sp>
        <p:nvSpPr>
          <p:cNvPr id="3" name="Content Placeholder 2">
            <a:extLst>
              <a:ext uri="{FF2B5EF4-FFF2-40B4-BE49-F238E27FC236}">
                <a16:creationId xmlns:a16="http://schemas.microsoft.com/office/drawing/2014/main" id="{D4C1D72C-FA4F-D31C-C288-7989C7230545}"/>
              </a:ext>
            </a:extLst>
          </p:cNvPr>
          <p:cNvSpPr>
            <a:spLocks noGrp="1"/>
          </p:cNvSpPr>
          <p:nvPr>
            <p:ph idx="1"/>
          </p:nvPr>
        </p:nvSpPr>
        <p:spPr>
          <a:xfrm>
            <a:off x="457200" y="1200151"/>
            <a:ext cx="3970784" cy="3394472"/>
          </a:xfrm>
        </p:spPr>
        <p:txBody>
          <a:bodyPr/>
          <a:lstStyle/>
          <a:p>
            <a:pPr marL="0" indent="0" algn="just">
              <a:buNone/>
            </a:pPr>
            <a:r>
              <a:rPr lang="en-US" sz="1800" dirty="0"/>
              <a:t>Compression:</a:t>
            </a:r>
          </a:p>
          <a:p>
            <a:pPr marL="0" indent="0" algn="just">
              <a:buNone/>
            </a:pPr>
            <a:r>
              <a:rPr lang="en-US" sz="1800" dirty="0"/>
              <a:t>Lossy Compression: Reduces file size by discarding some image data, resulting in reduced quality (e.g., JPEG).</a:t>
            </a:r>
          </a:p>
          <a:p>
            <a:pPr marL="0" indent="0" algn="just">
              <a:buNone/>
            </a:pPr>
            <a:r>
              <a:rPr lang="en-US" sz="1800" dirty="0"/>
              <a:t>Lossless Compression: Reduces file size without losing any image data (e.g., PNG, GIF).</a:t>
            </a:r>
          </a:p>
          <a:p>
            <a:endParaRPr lang="en-IN" dirty="0"/>
          </a:p>
        </p:txBody>
      </p:sp>
      <p:sp>
        <p:nvSpPr>
          <p:cNvPr id="4" name="Date Placeholder 3">
            <a:extLst>
              <a:ext uri="{FF2B5EF4-FFF2-40B4-BE49-F238E27FC236}">
                <a16:creationId xmlns:a16="http://schemas.microsoft.com/office/drawing/2014/main" id="{A993350C-58AA-22BC-AC58-69A94CCCD1B8}"/>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54432B97-D94A-9549-1EFF-ACF61C6089C4}"/>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7">
            <a:extLst>
              <a:ext uri="{FF2B5EF4-FFF2-40B4-BE49-F238E27FC236}">
                <a16:creationId xmlns:a16="http://schemas.microsoft.com/office/drawing/2014/main" id="{CC37015D-8CEF-50FA-D0F8-5DC1BD5F7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347614"/>
            <a:ext cx="3563888" cy="2376264"/>
          </a:xfrm>
          <a:prstGeom prst="rect">
            <a:avLst/>
          </a:prstGeom>
        </p:spPr>
      </p:pic>
      <p:pic>
        <p:nvPicPr>
          <p:cNvPr id="9" name="Picture 8" descr="Acharya logo.png">
            <a:extLst>
              <a:ext uri="{FF2B5EF4-FFF2-40B4-BE49-F238E27FC236}">
                <a16:creationId xmlns:a16="http://schemas.microsoft.com/office/drawing/2014/main" id="{0F3F5706-E315-6966-370C-81F00F9C659B}"/>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04309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0EE1-9E48-8544-1FB0-37C3E0A0C3EA}"/>
              </a:ext>
            </a:extLst>
          </p:cNvPr>
          <p:cNvSpPr>
            <a:spLocks noGrp="1"/>
          </p:cNvSpPr>
          <p:nvPr>
            <p:ph type="title"/>
          </p:nvPr>
        </p:nvSpPr>
        <p:spPr/>
        <p:txBody>
          <a:bodyPr>
            <a:normAutofit/>
          </a:bodyPr>
          <a:lstStyle/>
          <a:p>
            <a:r>
              <a:rPr lang="en-IN" sz="2800" dirty="0"/>
              <a:t>METADATA</a:t>
            </a:r>
          </a:p>
        </p:txBody>
      </p:sp>
      <p:sp>
        <p:nvSpPr>
          <p:cNvPr id="3" name="Content Placeholder 2">
            <a:extLst>
              <a:ext uri="{FF2B5EF4-FFF2-40B4-BE49-F238E27FC236}">
                <a16:creationId xmlns:a16="http://schemas.microsoft.com/office/drawing/2014/main" id="{8D293FF6-378C-3FFB-E20A-887FCD245E2A}"/>
              </a:ext>
            </a:extLst>
          </p:cNvPr>
          <p:cNvSpPr>
            <a:spLocks noGrp="1"/>
          </p:cNvSpPr>
          <p:nvPr>
            <p:ph idx="1"/>
          </p:nvPr>
        </p:nvSpPr>
        <p:spPr>
          <a:xfrm>
            <a:off x="457200" y="1200151"/>
            <a:ext cx="3970784" cy="3394472"/>
          </a:xfrm>
        </p:spPr>
        <p:txBody>
          <a:bodyPr/>
          <a:lstStyle/>
          <a:p>
            <a:pPr marL="0" indent="0" algn="just">
              <a:buNone/>
            </a:pPr>
            <a:r>
              <a:rPr lang="en-US" sz="1800" dirty="0"/>
              <a:t>Metadata:</a:t>
            </a:r>
          </a:p>
          <a:p>
            <a:pPr marL="0" indent="0" algn="just">
              <a:buNone/>
            </a:pPr>
            <a:r>
              <a:rPr lang="en-US" sz="1800" dirty="0"/>
              <a:t>Definition: Information about the image, such as resolution, color depth, creation date, and camera settings.</a:t>
            </a:r>
          </a:p>
          <a:p>
            <a:pPr marL="0" indent="0" algn="just">
              <a:buNone/>
            </a:pPr>
            <a:r>
              <a:rPr lang="en-US" sz="1800" dirty="0"/>
              <a:t>Use: Helps in organizing and processing images.</a:t>
            </a:r>
          </a:p>
          <a:p>
            <a:endParaRPr lang="en-IN" dirty="0"/>
          </a:p>
        </p:txBody>
      </p:sp>
      <p:sp>
        <p:nvSpPr>
          <p:cNvPr id="4" name="Date Placeholder 3">
            <a:extLst>
              <a:ext uri="{FF2B5EF4-FFF2-40B4-BE49-F238E27FC236}">
                <a16:creationId xmlns:a16="http://schemas.microsoft.com/office/drawing/2014/main" id="{DC384962-2BBB-A378-7875-4145FF0D48E8}"/>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A33A2DAC-4B8E-33BC-8474-3C44FF216F98}"/>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7">
            <a:extLst>
              <a:ext uri="{FF2B5EF4-FFF2-40B4-BE49-F238E27FC236}">
                <a16:creationId xmlns:a16="http://schemas.microsoft.com/office/drawing/2014/main" id="{00E02582-7239-BFBF-A6A4-CA34487A8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476375"/>
            <a:ext cx="3080298" cy="2190750"/>
          </a:xfrm>
          <a:prstGeom prst="rect">
            <a:avLst/>
          </a:prstGeom>
        </p:spPr>
      </p:pic>
      <p:pic>
        <p:nvPicPr>
          <p:cNvPr id="9" name="Picture 8" descr="Acharya logo.png">
            <a:extLst>
              <a:ext uri="{FF2B5EF4-FFF2-40B4-BE49-F238E27FC236}">
                <a16:creationId xmlns:a16="http://schemas.microsoft.com/office/drawing/2014/main" id="{24C09A4E-495E-CCEB-9C88-CD3604128B83}"/>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77540003"/>
      </p:ext>
    </p:extLst>
  </p:cSld>
  <p:clrMapOvr>
    <a:masterClrMapping/>
  </p:clrMapOvr>
</p:sld>
</file>

<file path=ppt/theme/theme1.xml><?xml version="1.0" encoding="utf-8"?>
<a:theme xmlns:a="http://schemas.openxmlformats.org/drawingml/2006/main" name="Presentation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1822</Words>
  <Application>Microsoft Office PowerPoint</Application>
  <PresentationFormat>On-screen Show (16:9)</PresentationFormat>
  <Paragraphs>237</Paragraphs>
  <Slides>43</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Verdana</vt:lpstr>
      <vt:lpstr>Presentation Template</vt:lpstr>
      <vt:lpstr>“DIGITAL IMAGE REPRESENTATION,TYPES OF IMAGES” </vt:lpstr>
      <vt:lpstr>PowerPoint Presentation</vt:lpstr>
      <vt:lpstr>PIXELS</vt:lpstr>
      <vt:lpstr>COLOR MODELS</vt:lpstr>
      <vt:lpstr>BIT DEPTH</vt:lpstr>
      <vt:lpstr>RESOLUTION</vt:lpstr>
      <vt:lpstr>IMAGE FORMATS</vt:lpstr>
      <vt:lpstr>COMPRESSION</vt:lpstr>
      <vt:lpstr>METADATA</vt:lpstr>
      <vt:lpstr>VIDEO FORMATS</vt:lpstr>
      <vt:lpstr> Exploring the Fundamentals of Digital Imagery: Pixels, Resolution, Color Models, and Bit Depth</vt:lpstr>
      <vt:lpstr>Exploring Digital Imagery Fundamentals</vt:lpstr>
      <vt:lpstr>Understanding Pixels and Resolution</vt:lpstr>
      <vt:lpstr>Understanding Pixels and Resolution</vt:lpstr>
      <vt:lpstr>Exploring Color Models and Bit Depth</vt:lpstr>
      <vt:lpstr>Conclusion: Mastering Digital Imagery</vt:lpstr>
      <vt:lpstr>Conclusion: Mastering Digital Imagery</vt:lpstr>
      <vt:lpstr>Digital Images</vt:lpstr>
      <vt:lpstr>Image Types</vt:lpstr>
      <vt:lpstr>PowerPoint Presentation</vt:lpstr>
      <vt:lpstr>Difference on Characteristics of Images</vt:lpstr>
      <vt:lpstr>Difference on Common Formats Images</vt:lpstr>
      <vt:lpstr>Raster Images</vt:lpstr>
      <vt:lpstr>Raster Program</vt:lpstr>
      <vt:lpstr>Raster Program</vt:lpstr>
      <vt:lpstr>Basic Function Raster Output</vt:lpstr>
      <vt:lpstr>Vector Images</vt:lpstr>
      <vt:lpstr>Vector Images</vt:lpstr>
      <vt:lpstr>Vector Program</vt:lpstr>
      <vt:lpstr>Vector Program</vt:lpstr>
      <vt:lpstr>Basic Function Vector Output</vt:lpstr>
      <vt:lpstr>Conclusion</vt:lpstr>
      <vt:lpstr>PowerPoint Presentation</vt:lpstr>
      <vt:lpstr>Image compression refers to the process of reducing the size of a digital image file without excessively degrading its quality. This reduction in size is achieved by using various algorithms and techniques that remove redundant or unnecessary data from the image file.</vt:lpstr>
      <vt:lpstr>Primary Goals of Image Compression</vt:lpstr>
      <vt:lpstr>Reducing File Size: By compressing an image, fewer bytes are required to store it, which saves storage space and allows for faster transmission over networks. </vt:lpstr>
      <vt:lpstr>Maintaining Quality: Depending on the type of compression used (lossless or lossy), the goal is to minimize perceptible loss in image quality while achieving significant reductions in file size.</vt:lpstr>
      <vt:lpstr>Key Concepts of Compression</vt:lpstr>
      <vt:lpstr>Lossless Compression: Description: Lossless compression reduces the file size of an image without losing any information or quality. When the image is uncompressed, the original data is perfectly reconstructed.  </vt:lpstr>
      <vt:lpstr> Examples of Techniques:  Run-Length Encoding (RLE): Encodes sequences of the same pixel value into a single data value and count pair.  Lempel-Ziv-Welch (LZW): Similar to RLE but also includes a dictionary-based compression method.  Predictive Coding: Uses algorithms that predict values of pixels based on neighboring pixels, thus encoding only the difference between predicted and actual values.</vt:lpstr>
      <vt:lpstr>Lossy Compression: Description: Lossy compression reduces the file size by permanently eliminating certain information that the human eye may not easily perceive. This results in some loss of image quality, but the degree of loss can be controlled by adjusting compression parameters.</vt:lpstr>
      <vt:lpstr>           Examples of Techniques:   Discrete Cosine Transform (DCT): Converts spatial image data into frequency data, where higher frequency components (less perceptually important) can be discarded or quantized more heavily.  Quantization: Reduces the precision of the data representation. For example, reducing color depth or precision of pixel values.  Chroma Subsampling: Reduces color information by storing less data for certain color channels, particularly in formats like JPEG.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Siddesh MB</dc:creator>
  <cp:lastModifiedBy>ANISH KUMAR</cp:lastModifiedBy>
  <cp:revision>11</cp:revision>
  <dcterms:created xsi:type="dcterms:W3CDTF">2019-10-22T04:15:49Z</dcterms:created>
  <dcterms:modified xsi:type="dcterms:W3CDTF">2024-07-18T07:27:36Z</dcterms:modified>
</cp:coreProperties>
</file>